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83" r:id="rId2"/>
    <p:sldId id="321" r:id="rId3"/>
    <p:sldId id="2921" r:id="rId4"/>
    <p:sldId id="2922" r:id="rId5"/>
    <p:sldId id="2932" r:id="rId6"/>
    <p:sldId id="2930" r:id="rId7"/>
    <p:sldId id="2937" r:id="rId8"/>
    <p:sldId id="2936" r:id="rId9"/>
    <p:sldId id="2938" r:id="rId10"/>
    <p:sldId id="2939" r:id="rId11"/>
    <p:sldId id="2929" r:id="rId12"/>
    <p:sldId id="350" r:id="rId13"/>
    <p:sldId id="2925" r:id="rId14"/>
    <p:sldId id="356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33C"/>
    <a:srgbClr val="FFF907"/>
    <a:srgbClr val="F6F000"/>
    <a:srgbClr val="C06810"/>
    <a:srgbClr val="FFC000"/>
    <a:srgbClr val="3EA932"/>
    <a:srgbClr val="634B9C"/>
    <a:srgbClr val="B0C91D"/>
    <a:srgbClr val="8AB79B"/>
    <a:srgbClr val="8BD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36" autoAdjust="0"/>
  </p:normalViewPr>
  <p:slideViewPr>
    <p:cSldViewPr snapToGrid="0">
      <p:cViewPr varScale="1">
        <p:scale>
          <a:sx n="89" d="100"/>
          <a:sy n="89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any\SATKER%20PATIMBAN\LALA\LIST%20MUATAN\UPDATED\20240604%20UPDATED%20List%20Muatan%20Domestik%20Bar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any\SATKER%20PATIMBAN\LALA\LIST%20MUATAN\UPDATED\20240604%20Rekap%20Muatan%20Domestik%20dan%20Internasio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any\SATKER%20PATIMBAN\LALA\LIST%20MUATAN\UPDATED\20240604%20List%20Muatan%20Internasio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any\SATKER%20PATIMBAN\LALA\LIST%20MUATAN\UPDATED\20240604%20Rekap%20Muatan%20Domestik%20dan%20Internasio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'REKAP TOTAL'!$G$1</c:f>
              <c:strCache>
                <c:ptCount val="1"/>
                <c:pt idx="0">
                  <c:v>Total Muatan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'REKAP TOTAL'!$F$2:$F$16</c:f>
              <c:strCache>
                <c:ptCount val="15"/>
                <c:pt idx="0">
                  <c:v>Serasi V</c:v>
                </c:pt>
                <c:pt idx="1">
                  <c:v>Ostina</c:v>
                </c:pt>
                <c:pt idx="2">
                  <c:v>Kalimantan Leader</c:v>
                </c:pt>
                <c:pt idx="3">
                  <c:v>Harmoni Mas 3</c:v>
                </c:pt>
                <c:pt idx="4">
                  <c:v>Serasi I</c:v>
                </c:pt>
                <c:pt idx="5">
                  <c:v>Harmoni Mas 8</c:v>
                </c:pt>
                <c:pt idx="6">
                  <c:v>Sulawesi Leader</c:v>
                </c:pt>
                <c:pt idx="7">
                  <c:v>Panorama Nusantara</c:v>
                </c:pt>
                <c:pt idx="8">
                  <c:v>Harmoni Mas</c:v>
                </c:pt>
                <c:pt idx="9">
                  <c:v>Ferrindo 5</c:v>
                </c:pt>
                <c:pt idx="10">
                  <c:v>Serasi III</c:v>
                </c:pt>
                <c:pt idx="11">
                  <c:v>Sumatera Leader</c:v>
                </c:pt>
                <c:pt idx="12">
                  <c:v>Harmoni Mas 89</c:v>
                </c:pt>
                <c:pt idx="13">
                  <c:v>DLN Nusantara</c:v>
                </c:pt>
                <c:pt idx="14">
                  <c:v>Rania</c:v>
                </c:pt>
              </c:strCache>
            </c:strRef>
          </c:cat>
          <c:val>
            <c:numRef>
              <c:f>'REKAP TOTAL'!$G$2:$G$16</c:f>
              <c:numCache>
                <c:formatCode>General</c:formatCode>
                <c:ptCount val="15"/>
                <c:pt idx="0">
                  <c:v>77272</c:v>
                </c:pt>
                <c:pt idx="1">
                  <c:v>46257</c:v>
                </c:pt>
                <c:pt idx="2">
                  <c:v>16855</c:v>
                </c:pt>
                <c:pt idx="3">
                  <c:v>7384</c:v>
                </c:pt>
                <c:pt idx="4">
                  <c:v>8277</c:v>
                </c:pt>
                <c:pt idx="5">
                  <c:v>32906</c:v>
                </c:pt>
                <c:pt idx="6">
                  <c:v>4034</c:v>
                </c:pt>
                <c:pt idx="7">
                  <c:v>608</c:v>
                </c:pt>
                <c:pt idx="8">
                  <c:v>5874</c:v>
                </c:pt>
                <c:pt idx="9">
                  <c:v>7887</c:v>
                </c:pt>
                <c:pt idx="10">
                  <c:v>4526</c:v>
                </c:pt>
                <c:pt idx="11">
                  <c:v>2760</c:v>
                </c:pt>
                <c:pt idx="12">
                  <c:v>3719</c:v>
                </c:pt>
                <c:pt idx="13">
                  <c:v>781</c:v>
                </c:pt>
                <c:pt idx="14">
                  <c:v>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5A-4196-82DB-498952738C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58829888"/>
        <c:axId val="257917048"/>
      </c:barChart>
      <c:catAx>
        <c:axId val="25882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917048"/>
        <c:crosses val="autoZero"/>
        <c:auto val="1"/>
        <c:lblAlgn val="ctr"/>
        <c:lblOffset val="100"/>
        <c:noMultiLvlLbl val="0"/>
      </c:catAx>
      <c:valAx>
        <c:axId val="257917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82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Total</a:t>
            </a:r>
            <a:r>
              <a:rPr lang="en-US" sz="1400" b="1" baseline="0"/>
              <a:t> Bongkar Muat Kapal Domestik </a:t>
            </a:r>
          </a:p>
          <a:p>
            <a:pPr>
              <a:defRPr/>
            </a:pPr>
            <a:r>
              <a:rPr lang="en-US" sz="1400" b="1" baseline="0"/>
              <a:t>Tahun 2021 - 2024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89956530082521E-2"/>
          <c:y val="0.26193804689081246"/>
          <c:w val="0.9044918881784072"/>
          <c:h val="0.422446798466738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Domestik!$B$73</c:f>
              <c:strCache>
                <c:ptCount val="1"/>
                <c:pt idx="0">
                  <c:v>Total Bongkar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Domestik!$A$74:$A$77</c:f>
              <c:strCach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strCache>
            </c:strRef>
          </c:cat>
          <c:val>
            <c:numRef>
              <c:f>Domestik!$B$74:$B$77</c:f>
              <c:numCache>
                <c:formatCode>General</c:formatCode>
                <c:ptCount val="4"/>
                <c:pt idx="0">
                  <c:v>2590</c:v>
                </c:pt>
                <c:pt idx="1">
                  <c:v>3576</c:v>
                </c:pt>
                <c:pt idx="2">
                  <c:v>3496</c:v>
                </c:pt>
                <c:pt idx="3">
                  <c:v>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1E-41F6-9ECD-68C1AD34CC4F}"/>
            </c:ext>
          </c:extLst>
        </c:ser>
        <c:ser>
          <c:idx val="1"/>
          <c:order val="1"/>
          <c:tx>
            <c:strRef>
              <c:f>Domestik!$C$73</c:f>
              <c:strCache>
                <c:ptCount val="1"/>
                <c:pt idx="0">
                  <c:v>Total Muat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Domestik!$A$74:$A$77</c:f>
              <c:strCach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strCache>
            </c:strRef>
          </c:cat>
          <c:val>
            <c:numRef>
              <c:f>Domestik!$C$74:$C$77</c:f>
              <c:numCache>
                <c:formatCode>General</c:formatCode>
                <c:ptCount val="4"/>
                <c:pt idx="0">
                  <c:v>23857</c:v>
                </c:pt>
                <c:pt idx="1">
                  <c:v>76461</c:v>
                </c:pt>
                <c:pt idx="2">
                  <c:v>76447</c:v>
                </c:pt>
                <c:pt idx="3">
                  <c:v>31290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1E-41F6-9ECD-68C1AD34CC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39428832"/>
        <c:axId val="283996840"/>
      </c:barChart>
      <c:catAx>
        <c:axId val="43942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996840"/>
        <c:crosses val="autoZero"/>
        <c:auto val="1"/>
        <c:lblAlgn val="ctr"/>
        <c:lblOffset val="100"/>
        <c:noMultiLvlLbl val="0"/>
      </c:catAx>
      <c:valAx>
        <c:axId val="283996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942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880569606153282"/>
          <c:y val="0.84585151399616865"/>
          <c:w val="0.38697221008393268"/>
          <c:h val="6.93498744311637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'REKAP TOTAL'!$G$1</c:f>
              <c:strCache>
                <c:ptCount val="1"/>
                <c:pt idx="0">
                  <c:v>Total Muatan</c:v>
                </c:pt>
              </c:strCache>
            </c:strRef>
          </c:tx>
          <c:spPr>
            <a:solidFill>
              <a:srgbClr val="77933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'REKAP TOTAL'!$F$2:$F$11</c:f>
              <c:strCache>
                <c:ptCount val="10"/>
                <c:pt idx="0">
                  <c:v>Fujitrans World</c:v>
                </c:pt>
                <c:pt idx="1">
                  <c:v>Trans Harmony 1</c:v>
                </c:pt>
                <c:pt idx="2">
                  <c:v>Trans Harmony 2</c:v>
                </c:pt>
                <c:pt idx="3">
                  <c:v>Suzuka Express</c:v>
                </c:pt>
                <c:pt idx="4">
                  <c:v>Asian Explorer</c:v>
                </c:pt>
                <c:pt idx="5">
                  <c:v>Trans Future 3</c:v>
                </c:pt>
                <c:pt idx="6">
                  <c:v>Siem Curie</c:v>
                </c:pt>
                <c:pt idx="7">
                  <c:v>Siem Copernicus</c:v>
                </c:pt>
                <c:pt idx="8">
                  <c:v>Dream Angel</c:v>
                </c:pt>
                <c:pt idx="9">
                  <c:v>Trans Future 1</c:v>
                </c:pt>
              </c:strCache>
            </c:strRef>
          </c:cat>
          <c:val>
            <c:numRef>
              <c:f>'REKAP TOTAL'!$G$2:$G$11</c:f>
              <c:numCache>
                <c:formatCode>General</c:formatCode>
                <c:ptCount val="10"/>
                <c:pt idx="0">
                  <c:v>5395</c:v>
                </c:pt>
                <c:pt idx="1">
                  <c:v>55587</c:v>
                </c:pt>
                <c:pt idx="2">
                  <c:v>62963</c:v>
                </c:pt>
                <c:pt idx="3">
                  <c:v>2446</c:v>
                </c:pt>
                <c:pt idx="4">
                  <c:v>58398</c:v>
                </c:pt>
                <c:pt idx="5">
                  <c:v>5111</c:v>
                </c:pt>
                <c:pt idx="6">
                  <c:v>70675</c:v>
                </c:pt>
                <c:pt idx="7">
                  <c:v>55003</c:v>
                </c:pt>
                <c:pt idx="8">
                  <c:v>7344</c:v>
                </c:pt>
                <c:pt idx="9">
                  <c:v>3183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E6-4576-A55F-CA99AD4585E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84675416"/>
        <c:axId val="284676200"/>
      </c:barChart>
      <c:catAx>
        <c:axId val="284675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676200"/>
        <c:crosses val="autoZero"/>
        <c:auto val="1"/>
        <c:lblAlgn val="ctr"/>
        <c:lblOffset val="100"/>
        <c:noMultiLvlLbl val="0"/>
      </c:catAx>
      <c:valAx>
        <c:axId val="284676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675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Total Bongkar Muat Kapal Internasional </a:t>
            </a:r>
          </a:p>
          <a:p>
            <a:pPr>
              <a:defRPr b="1"/>
            </a:pPr>
            <a:r>
              <a:rPr lang="en-US" sz="1400" b="1" i="0" baseline="0">
                <a:effectLst/>
              </a:rPr>
              <a:t>Tahun 2021 - 2024</a:t>
            </a:r>
            <a:endParaRPr lang="en-US" sz="1400" b="1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314028314028315E-2"/>
          <c:y val="0.23381038004864083"/>
          <c:w val="0.94337194337194341"/>
          <c:h val="0.52550224694790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Internasional!$B$63</c:f>
              <c:strCache>
                <c:ptCount val="1"/>
                <c:pt idx="0">
                  <c:v>Total Bongkar</c:v>
                </c:pt>
              </c:strCache>
            </c:strRef>
          </c:tx>
          <c:spPr>
            <a:solidFill>
              <a:srgbClr val="77933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Internasional!$A$64:$A$67</c:f>
              <c:strCach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strCache>
            </c:strRef>
          </c:cat>
          <c:val>
            <c:numRef>
              <c:f>Internasional!$B$64:$B$67</c:f>
              <c:numCache>
                <c:formatCode>General</c:formatCode>
                <c:ptCount val="4"/>
                <c:pt idx="0">
                  <c:v>166</c:v>
                </c:pt>
                <c:pt idx="1">
                  <c:v>14793</c:v>
                </c:pt>
                <c:pt idx="2">
                  <c:v>20393</c:v>
                </c:pt>
                <c:pt idx="3">
                  <c:v>7803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B3-4C77-844F-7EBFCFD0445A}"/>
            </c:ext>
          </c:extLst>
        </c:ser>
        <c:ser>
          <c:idx val="1"/>
          <c:order val="1"/>
          <c:tx>
            <c:strRef>
              <c:f>Internasional!$C$63</c:f>
              <c:strCache>
                <c:ptCount val="1"/>
                <c:pt idx="0">
                  <c:v>Total Muat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Internasional!$A$64:$A$67</c:f>
              <c:strCach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strCache>
            </c:strRef>
          </c:cat>
          <c:val>
            <c:numRef>
              <c:f>Internasional!$C$64:$C$67</c:f>
              <c:numCache>
                <c:formatCode>General</c:formatCode>
                <c:ptCount val="4"/>
                <c:pt idx="0">
                  <c:v>5243</c:v>
                </c:pt>
                <c:pt idx="1">
                  <c:v>103774</c:v>
                </c:pt>
                <c:pt idx="2">
                  <c:v>124599</c:v>
                </c:pt>
                <c:pt idx="3">
                  <c:v>49334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B3-4C77-844F-7EBFCFD044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95461984"/>
        <c:axId val="495465512"/>
      </c:barChart>
      <c:catAx>
        <c:axId val="49546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465512"/>
        <c:crosses val="autoZero"/>
        <c:auto val="1"/>
        <c:lblAlgn val="ctr"/>
        <c:lblOffset val="100"/>
        <c:noMultiLvlLbl val="0"/>
      </c:catAx>
      <c:valAx>
        <c:axId val="495465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546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478189634090207"/>
          <c:y val="0.8816919484722735"/>
          <c:w val="0.40543355256367458"/>
          <c:h val="5.3852695787328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986C0-F348-4C4E-9646-1BC875A3F077}" type="doc">
      <dgm:prSet loTypeId="urn:microsoft.com/office/officeart/2005/8/layout/vList5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377E10-6573-4C4E-B058-25DEF3869C69}">
      <dgm:prSet phldrT="[Text]"/>
      <dgm:spPr/>
      <dgm:t>
        <a:bodyPr/>
        <a:lstStyle/>
        <a:p>
          <a:r>
            <a:rPr lang="en-US" dirty="0" err="1"/>
            <a:t>Industri</a:t>
          </a:r>
          <a:r>
            <a:rPr lang="en-US" dirty="0"/>
            <a:t> </a:t>
          </a:r>
          <a:r>
            <a:rPr lang="en-US" dirty="0" err="1"/>
            <a:t>Perakitan</a:t>
          </a:r>
          <a:r>
            <a:rPr lang="en-US" dirty="0"/>
            <a:t> </a:t>
          </a:r>
          <a:r>
            <a:rPr lang="en-US" dirty="0" err="1"/>
            <a:t>Kendaraan</a:t>
          </a:r>
          <a:r>
            <a:rPr lang="en-US" dirty="0"/>
            <a:t> (</a:t>
          </a:r>
          <a:r>
            <a:rPr lang="en-US" dirty="0" err="1"/>
            <a:t>Otomotif</a:t>
          </a:r>
          <a:r>
            <a:rPr lang="en-US" dirty="0"/>
            <a:t>)</a:t>
          </a:r>
        </a:p>
      </dgm:t>
    </dgm:pt>
    <dgm:pt modelId="{C42BD3EB-2C9F-40CE-ABB1-9D1E2EDC6377}" type="parTrans" cxnId="{5B2939C7-A62D-45D5-A997-5A4A0C5571FA}">
      <dgm:prSet/>
      <dgm:spPr/>
      <dgm:t>
        <a:bodyPr/>
        <a:lstStyle/>
        <a:p>
          <a:endParaRPr lang="en-US"/>
        </a:p>
      </dgm:t>
    </dgm:pt>
    <dgm:pt modelId="{917DB0C2-C32B-4EDF-90D3-C186A3D456E3}" type="sibTrans" cxnId="{5B2939C7-A62D-45D5-A997-5A4A0C5571FA}">
      <dgm:prSet/>
      <dgm:spPr/>
      <dgm:t>
        <a:bodyPr/>
        <a:lstStyle/>
        <a:p>
          <a:endParaRPr lang="en-US"/>
        </a:p>
      </dgm:t>
    </dgm:pt>
    <dgm:pt modelId="{49DA02FC-AEDF-4FF6-B00B-8B632769D4A0}">
      <dgm:prSet phldrT="[Text]"/>
      <dgm:spPr/>
      <dgm:t>
        <a:bodyPr/>
        <a:lstStyle/>
        <a:p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5C8FF0-0146-47E3-890A-EC55710FC54C}" type="parTrans" cxnId="{C5B7C872-6B7A-4466-A5D1-5B21BE7C2B97}">
      <dgm:prSet/>
      <dgm:spPr/>
      <dgm:t>
        <a:bodyPr/>
        <a:lstStyle/>
        <a:p>
          <a:endParaRPr lang="en-US"/>
        </a:p>
      </dgm:t>
    </dgm:pt>
    <dgm:pt modelId="{E0D645CB-4C7B-4349-9511-8A6ABBD4338A}" type="sibTrans" cxnId="{C5B7C872-6B7A-4466-A5D1-5B21BE7C2B97}">
      <dgm:prSet/>
      <dgm:spPr/>
      <dgm:t>
        <a:bodyPr/>
        <a:lstStyle/>
        <a:p>
          <a:endParaRPr lang="en-US"/>
        </a:p>
      </dgm:t>
    </dgm:pt>
    <dgm:pt modelId="{AAC6A965-675B-4DE8-88A7-86943803EE3E}">
      <dgm:prSet phldrT="[Text]"/>
      <dgm:spPr/>
      <dgm:t>
        <a:bodyPr/>
        <a:lstStyle/>
        <a:p>
          <a:r>
            <a:rPr lang="en-US" dirty="0" err="1"/>
            <a:t>Pengiriman</a:t>
          </a:r>
          <a:r>
            <a:rPr lang="en-US" dirty="0"/>
            <a:t> </a:t>
          </a:r>
          <a:r>
            <a:rPr lang="en-US" dirty="0" err="1"/>
            <a:t>Kendaraan</a:t>
          </a:r>
          <a:endParaRPr lang="en-US" dirty="0"/>
        </a:p>
      </dgm:t>
    </dgm:pt>
    <dgm:pt modelId="{D371C546-91A3-4752-933A-405BCAC381A8}" type="parTrans" cxnId="{97EDCB8A-DA2A-4546-A5F4-270AAB35780F}">
      <dgm:prSet/>
      <dgm:spPr/>
      <dgm:t>
        <a:bodyPr/>
        <a:lstStyle/>
        <a:p>
          <a:endParaRPr lang="en-US"/>
        </a:p>
      </dgm:t>
    </dgm:pt>
    <dgm:pt modelId="{2D5A9490-56A4-4299-87E1-00D52A618E57}" type="sibTrans" cxnId="{97EDCB8A-DA2A-4546-A5F4-270AAB35780F}">
      <dgm:prSet/>
      <dgm:spPr/>
      <dgm:t>
        <a:bodyPr/>
        <a:lstStyle/>
        <a:p>
          <a:endParaRPr lang="en-US"/>
        </a:p>
      </dgm:t>
    </dgm:pt>
    <dgm:pt modelId="{D00C9C50-2647-4C9A-93E2-AADC1417F9B2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Perakitan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Akhir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A36E12-A96E-4688-B417-038AD517A135}" type="parTrans" cxnId="{6173E118-3626-46FD-89C0-123B347F49B4}">
      <dgm:prSet/>
      <dgm:spPr/>
      <dgm:t>
        <a:bodyPr/>
        <a:lstStyle/>
        <a:p>
          <a:endParaRPr lang="en-US"/>
        </a:p>
      </dgm:t>
    </dgm:pt>
    <dgm:pt modelId="{F6034071-21F9-43FC-95C1-7DBB9EBE4329}" type="sibTrans" cxnId="{6173E118-3626-46FD-89C0-123B347F49B4}">
      <dgm:prSet/>
      <dgm:spPr/>
      <dgm:t>
        <a:bodyPr/>
        <a:lstStyle/>
        <a:p>
          <a:endParaRPr lang="en-US"/>
        </a:p>
      </dgm:t>
    </dgm:pt>
    <dgm:pt modelId="{6032BB24-A686-4C8D-9994-01160B7E57F5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Inspeksi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Baru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2DBD09-AFFC-470A-ADB2-C277D7207BA1}" type="parTrans" cxnId="{B89BBBD6-E611-4558-9E6C-CFE5450FA345}">
      <dgm:prSet/>
      <dgm:spPr/>
      <dgm:t>
        <a:bodyPr/>
        <a:lstStyle/>
        <a:p>
          <a:endParaRPr lang="en-US"/>
        </a:p>
      </dgm:t>
    </dgm:pt>
    <dgm:pt modelId="{E2AD31BA-E65D-4CF2-9F8F-FC534252783F}" type="sibTrans" cxnId="{B89BBBD6-E611-4558-9E6C-CFE5450FA345}">
      <dgm:prSet/>
      <dgm:spPr/>
      <dgm:t>
        <a:bodyPr/>
        <a:lstStyle/>
        <a:p>
          <a:endParaRPr lang="en-US"/>
        </a:p>
      </dgm:t>
    </dgm:pt>
    <dgm:pt modelId="{3152D22D-EE0C-4C71-AE34-988665831DBA}">
      <dgm:prSet phldrT="[Text]"/>
      <dgm:spPr/>
      <dgm:t>
        <a:bodyPr/>
        <a:lstStyle/>
        <a:p>
          <a:r>
            <a:rPr lang="en-US" dirty="0"/>
            <a:t>Fast moving consumer goods (FMCG)</a:t>
          </a:r>
        </a:p>
      </dgm:t>
    </dgm:pt>
    <dgm:pt modelId="{ABC83435-069B-40AC-98EF-E77F7E29EE11}" type="parTrans" cxnId="{CD315A50-2D1C-4903-9F88-14C298B93817}">
      <dgm:prSet/>
      <dgm:spPr/>
      <dgm:t>
        <a:bodyPr/>
        <a:lstStyle/>
        <a:p>
          <a:endParaRPr lang="en-US"/>
        </a:p>
      </dgm:t>
    </dgm:pt>
    <dgm:pt modelId="{389AB6AA-CB1E-4035-A783-81D8BA676926}" type="sibTrans" cxnId="{CD315A50-2D1C-4903-9F88-14C298B93817}">
      <dgm:prSet/>
      <dgm:spPr/>
      <dgm:t>
        <a:bodyPr/>
        <a:lstStyle/>
        <a:p>
          <a:endParaRPr lang="en-US"/>
        </a:p>
      </dgm:t>
    </dgm:pt>
    <dgm:pt modelId="{54F58CFE-389F-4EC0-AC42-199190B2C93F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Jasa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Pergudangan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FMCG</a:t>
          </a:r>
        </a:p>
      </dgm:t>
    </dgm:pt>
    <dgm:pt modelId="{89F800EF-B41E-45C6-9755-645B721A2B53}" type="parTrans" cxnId="{60DB3EDC-0255-4231-8CBA-1435AAA43120}">
      <dgm:prSet/>
      <dgm:spPr/>
      <dgm:t>
        <a:bodyPr/>
        <a:lstStyle/>
        <a:p>
          <a:endParaRPr lang="en-US"/>
        </a:p>
      </dgm:t>
    </dgm:pt>
    <dgm:pt modelId="{2109A840-A78C-4EEC-BC48-6A65AB8801F1}" type="sibTrans" cxnId="{60DB3EDC-0255-4231-8CBA-1435AAA43120}">
      <dgm:prSet/>
      <dgm:spPr/>
      <dgm:t>
        <a:bodyPr/>
        <a:lstStyle/>
        <a:p>
          <a:endParaRPr lang="en-US"/>
        </a:p>
      </dgm:t>
    </dgm:pt>
    <dgm:pt modelId="{C2A7871B-F4DD-449F-B734-7C5108B4C67A}">
      <dgm:prSet phldrT="[Text]" custT="1"/>
      <dgm:spPr/>
      <dgm:t>
        <a:bodyPr/>
        <a:lstStyle/>
        <a:p>
          <a:r>
            <a:rPr lang="id-ID" sz="1400" dirty="0">
              <a:latin typeface="Arial" panose="020B0604020202020204" pitchFamily="34" charset="0"/>
              <a:cs typeface="Arial" panose="020B0604020202020204" pitchFamily="34" charset="0"/>
            </a:rPr>
            <a:t>Penyortiran dan pengemasan ulang, pemisahan dan pembuangan produk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AF1CE7-2F52-4D0A-9DC2-F424DABDDF2C}" type="parTrans" cxnId="{F9E6ACB5-9F30-46AA-9A35-FFD92F91ECDD}">
      <dgm:prSet/>
      <dgm:spPr/>
      <dgm:t>
        <a:bodyPr/>
        <a:lstStyle/>
        <a:p>
          <a:endParaRPr lang="en-US"/>
        </a:p>
      </dgm:t>
    </dgm:pt>
    <dgm:pt modelId="{14E9A648-8C2D-484B-8F1E-0B494F74E819}" type="sibTrans" cxnId="{F9E6ACB5-9F30-46AA-9A35-FFD92F91ECDD}">
      <dgm:prSet/>
      <dgm:spPr/>
      <dgm:t>
        <a:bodyPr/>
        <a:lstStyle/>
        <a:p>
          <a:endParaRPr lang="en-US"/>
        </a:p>
      </dgm:t>
    </dgm:pt>
    <dgm:pt modelId="{B56431B4-1A97-4A76-A1AF-3313BFBC5D50}">
      <dgm:prSet phldrT="[Text]"/>
      <dgm:spPr/>
      <dgm:t>
        <a:bodyPr/>
        <a:lstStyle/>
        <a:p>
          <a:r>
            <a:rPr lang="en-US" dirty="0"/>
            <a:t>Garments</a:t>
          </a:r>
        </a:p>
      </dgm:t>
    </dgm:pt>
    <dgm:pt modelId="{20198315-C0A2-457B-B138-AE2558979445}" type="parTrans" cxnId="{54039B01-15F1-413D-8180-F99EDD96BB1C}">
      <dgm:prSet/>
      <dgm:spPr/>
      <dgm:t>
        <a:bodyPr/>
        <a:lstStyle/>
        <a:p>
          <a:endParaRPr lang="en-US"/>
        </a:p>
      </dgm:t>
    </dgm:pt>
    <dgm:pt modelId="{3BF304AC-DD16-414C-A0F1-253E7E00A27C}" type="sibTrans" cxnId="{54039B01-15F1-413D-8180-F99EDD96BB1C}">
      <dgm:prSet/>
      <dgm:spPr/>
      <dgm:t>
        <a:bodyPr/>
        <a:lstStyle/>
        <a:p>
          <a:endParaRPr lang="en-US"/>
        </a:p>
      </dgm:t>
    </dgm:pt>
    <dgm:pt modelId="{2536792F-7851-43E7-B960-1233DE38B760}">
      <dgm:prSet custT="1"/>
      <dgm:spPr/>
      <dgm:t>
        <a:bodyPr/>
        <a:lstStyle/>
        <a:p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komponen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besar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seperti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mesin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, gear box,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transmisi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</dgm:t>
    </dgm:pt>
    <dgm:pt modelId="{BF49100D-4755-4F23-AFE8-B779B73A1318}" type="parTrans" cxnId="{D0C353D5-3D13-4546-B426-8B41138C596A}">
      <dgm:prSet/>
      <dgm:spPr/>
      <dgm:t>
        <a:bodyPr/>
        <a:lstStyle/>
        <a:p>
          <a:endParaRPr lang="en-US"/>
        </a:p>
      </dgm:t>
    </dgm:pt>
    <dgm:pt modelId="{BED4B324-A65E-456C-9213-BA530FD9ADDE}" type="sibTrans" cxnId="{D0C353D5-3D13-4546-B426-8B41138C596A}">
      <dgm:prSet/>
      <dgm:spPr/>
      <dgm:t>
        <a:bodyPr/>
        <a:lstStyle/>
        <a:p>
          <a:endParaRPr lang="en-US"/>
        </a:p>
      </dgm:t>
    </dgm:pt>
    <dgm:pt modelId="{7780E67C-9974-47FC-A587-6B380039069F}">
      <dgm:prSet custT="1"/>
      <dgm:spPr/>
      <dgm:t>
        <a:bodyPr/>
        <a:lstStyle/>
        <a:p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Manajemen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Inventaris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berupa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: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Lampu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lampu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setir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roda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</dgm:t>
    </dgm:pt>
    <dgm:pt modelId="{9D3C73E7-019B-4E36-BD0A-DA5D6692D4D5}" type="parTrans" cxnId="{66641557-BAC5-457C-9A33-595F97557A04}">
      <dgm:prSet/>
      <dgm:spPr/>
      <dgm:t>
        <a:bodyPr/>
        <a:lstStyle/>
        <a:p>
          <a:endParaRPr lang="en-US"/>
        </a:p>
      </dgm:t>
    </dgm:pt>
    <dgm:pt modelId="{87523C98-E4D6-41C3-937B-7BBFB22DA0BE}" type="sibTrans" cxnId="{66641557-BAC5-457C-9A33-595F97557A04}">
      <dgm:prSet/>
      <dgm:spPr/>
      <dgm:t>
        <a:bodyPr/>
        <a:lstStyle/>
        <a:p>
          <a:endParaRPr lang="en-US"/>
        </a:p>
      </dgm:t>
    </dgm:pt>
    <dgm:pt modelId="{8CADBCDB-0124-4633-8714-EAB8E25B35D3}">
      <dgm:prSet custT="1"/>
      <dgm:spPr/>
      <dgm:t>
        <a:bodyPr/>
        <a:lstStyle/>
        <a:p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Integrasi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dalam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pengadaan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seperti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: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Sarung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Jok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Karpet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interior, </a:t>
          </a:r>
          <a:r>
            <a:rPr lang="en-US" sz="1300" dirty="0" err="1">
              <a:latin typeface="Arial" panose="020B0604020202020204" pitchFamily="34" charset="0"/>
              <a:cs typeface="Arial" panose="020B0604020202020204" pitchFamily="34" charset="0"/>
            </a:rPr>
            <a:t>kain</a:t>
          </a:r>
          <a:r>
            <a:rPr lang="en-US" sz="1300" dirty="0">
              <a:latin typeface="Arial" panose="020B0604020202020204" pitchFamily="34" charset="0"/>
              <a:cs typeface="Arial" panose="020B0604020202020204" pitchFamily="34" charset="0"/>
            </a:rPr>
            <a:t> interior. </a:t>
          </a:r>
        </a:p>
      </dgm:t>
    </dgm:pt>
    <dgm:pt modelId="{0927969C-6DD7-4DA1-8983-C8C094E372AA}" type="parTrans" cxnId="{A3FFAEE4-DFC5-43CC-BBA9-02A3D50DCB90}">
      <dgm:prSet/>
      <dgm:spPr/>
      <dgm:t>
        <a:bodyPr/>
        <a:lstStyle/>
        <a:p>
          <a:endParaRPr lang="en-US"/>
        </a:p>
      </dgm:t>
    </dgm:pt>
    <dgm:pt modelId="{CDE203BE-97FF-41D0-85FF-038ED4C53A3E}" type="sibTrans" cxnId="{A3FFAEE4-DFC5-43CC-BBA9-02A3D50DCB90}">
      <dgm:prSet/>
      <dgm:spPr/>
      <dgm:t>
        <a:bodyPr/>
        <a:lstStyle/>
        <a:p>
          <a:endParaRPr lang="en-US"/>
        </a:p>
      </dgm:t>
    </dgm:pt>
    <dgm:pt modelId="{1F7B0B93-694A-4E88-A8B9-142659976BD3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IT Management;</a:t>
          </a:r>
        </a:p>
      </dgm:t>
    </dgm:pt>
    <dgm:pt modelId="{160A9B4A-C8A9-4869-9779-41BAA092F823}" type="parTrans" cxnId="{A2F3E15E-5931-4756-955F-105D82DD6000}">
      <dgm:prSet/>
      <dgm:spPr/>
      <dgm:t>
        <a:bodyPr/>
        <a:lstStyle/>
        <a:p>
          <a:endParaRPr lang="en-US"/>
        </a:p>
      </dgm:t>
    </dgm:pt>
    <dgm:pt modelId="{B3DB6854-7DF2-4A9F-8628-BD52A68718B2}" type="sibTrans" cxnId="{A2F3E15E-5931-4756-955F-105D82DD6000}">
      <dgm:prSet/>
      <dgm:spPr/>
      <dgm:t>
        <a:bodyPr/>
        <a:lstStyle/>
        <a:p>
          <a:endParaRPr lang="en-US"/>
        </a:p>
      </dgm:t>
    </dgm:pt>
    <dgm:pt modelId="{49CBA118-D625-48F9-9625-11B5D96AC8B3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Fasilitas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(storage)</a:t>
          </a:r>
        </a:p>
      </dgm:t>
    </dgm:pt>
    <dgm:pt modelId="{06A61D95-BD1B-48C2-8A1F-9B28A8A6E902}" type="parTrans" cxnId="{FAA781FF-8ED3-4EA0-93AF-B49659AEA2A9}">
      <dgm:prSet/>
      <dgm:spPr/>
      <dgm:t>
        <a:bodyPr/>
        <a:lstStyle/>
        <a:p>
          <a:endParaRPr lang="en-US"/>
        </a:p>
      </dgm:t>
    </dgm:pt>
    <dgm:pt modelId="{80F49377-B31C-46E7-AD6A-B7057FAC0963}" type="sibTrans" cxnId="{FAA781FF-8ED3-4EA0-93AF-B49659AEA2A9}">
      <dgm:prSet/>
      <dgm:spPr/>
      <dgm:t>
        <a:bodyPr/>
        <a:lstStyle/>
        <a:p>
          <a:endParaRPr lang="en-US"/>
        </a:p>
      </dgm:t>
    </dgm:pt>
    <dgm:pt modelId="{03A35DEE-F99A-4D8B-895F-B8B6A34DE4D0}">
      <dgm:prSet phldrT="[Text]" custT="1"/>
      <dgm:spPr/>
      <dgm:t>
        <a:bodyPr/>
        <a:lstStyle/>
        <a:p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143D2E-E288-4E62-A1E5-39D47D458442}" type="parTrans" cxnId="{A7085267-494C-4E85-98DB-BF8CBA1089D5}">
      <dgm:prSet/>
      <dgm:spPr/>
      <dgm:t>
        <a:bodyPr/>
        <a:lstStyle/>
        <a:p>
          <a:endParaRPr lang="en-US"/>
        </a:p>
      </dgm:t>
    </dgm:pt>
    <dgm:pt modelId="{ECBDBF24-7AF8-46DB-86E6-E9643F35A72B}" type="sibTrans" cxnId="{A7085267-494C-4E85-98DB-BF8CBA1089D5}">
      <dgm:prSet/>
      <dgm:spPr/>
      <dgm:t>
        <a:bodyPr/>
        <a:lstStyle/>
        <a:p>
          <a:endParaRPr lang="en-US"/>
        </a:p>
      </dgm:t>
    </dgm:pt>
    <dgm:pt modelId="{789C16FA-9B91-4439-A943-E9547C8FDCC2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Pengangkutan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dengan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menggunakan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truk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kereta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</dgm:t>
    </dgm:pt>
    <dgm:pt modelId="{06E2439D-48C4-4201-A0D1-2FB934D28976}" type="parTrans" cxnId="{90BE6990-61FA-4E24-97A9-22A456390D46}">
      <dgm:prSet/>
      <dgm:spPr/>
      <dgm:t>
        <a:bodyPr/>
        <a:lstStyle/>
        <a:p>
          <a:endParaRPr lang="en-US"/>
        </a:p>
      </dgm:t>
    </dgm:pt>
    <dgm:pt modelId="{6D1A83F0-87C5-4DBB-BAA7-BF6851569AE9}" type="sibTrans" cxnId="{90BE6990-61FA-4E24-97A9-22A456390D46}">
      <dgm:prSet/>
      <dgm:spPr/>
      <dgm:t>
        <a:bodyPr/>
        <a:lstStyle/>
        <a:p>
          <a:endParaRPr lang="en-US"/>
        </a:p>
      </dgm:t>
    </dgm:pt>
    <dgm:pt modelId="{82145E25-D681-4B6D-B4E4-27AAAA28D1B5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Pengelolaan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Suku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Cadang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FD7E68-E361-4DAD-B9D9-51CAE2D06B67}" type="parTrans" cxnId="{B435B81E-1B96-400A-8437-26A9A75CF05C}">
      <dgm:prSet/>
      <dgm:spPr/>
      <dgm:t>
        <a:bodyPr/>
        <a:lstStyle/>
        <a:p>
          <a:endParaRPr lang="en-US"/>
        </a:p>
      </dgm:t>
    </dgm:pt>
    <dgm:pt modelId="{B359E57A-C70C-4E93-8675-CF76C2F5346E}" type="sibTrans" cxnId="{B435B81E-1B96-400A-8437-26A9A75CF05C}">
      <dgm:prSet/>
      <dgm:spPr/>
      <dgm:t>
        <a:bodyPr/>
        <a:lstStyle/>
        <a:p>
          <a:endParaRPr lang="en-US"/>
        </a:p>
      </dgm:t>
    </dgm:pt>
    <dgm:pt modelId="{1E893269-2636-411C-BBF1-074CBF7AECC5}">
      <dgm:prSet phldrT="[Text]" custT="1"/>
      <dgm:spPr/>
      <dgm:t>
        <a:bodyPr/>
        <a:lstStyle/>
        <a:p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Pelayanan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Distribusi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dirty="0" err="1">
              <a:latin typeface="Arial" panose="020B0604020202020204" pitchFamily="34" charset="0"/>
              <a:cs typeface="Arial" panose="020B0604020202020204" pitchFamily="34" charset="0"/>
            </a:rPr>
            <a:t>Transportasi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A1C776-8CB0-4DD5-924A-39F18EDB9337}" type="parTrans" cxnId="{E55E5373-B6DF-4CF0-9CB6-CCBADEACB3F1}">
      <dgm:prSet/>
      <dgm:spPr/>
      <dgm:t>
        <a:bodyPr/>
        <a:lstStyle/>
        <a:p>
          <a:endParaRPr lang="en-US"/>
        </a:p>
      </dgm:t>
    </dgm:pt>
    <dgm:pt modelId="{417B6F3C-0B90-4DB8-8923-A9529263CDAC}" type="sibTrans" cxnId="{E55E5373-B6DF-4CF0-9CB6-CCBADEACB3F1}">
      <dgm:prSet/>
      <dgm:spPr/>
      <dgm:t>
        <a:bodyPr/>
        <a:lstStyle/>
        <a:p>
          <a:endParaRPr lang="en-US"/>
        </a:p>
      </dgm:t>
    </dgm:pt>
    <dgm:pt modelId="{8F83121C-0258-486D-9B21-283B2E0340F2}">
      <dgm:prSet phldrT="[Text]" custT="1"/>
      <dgm:spPr/>
      <dgm:t>
        <a:bodyPr/>
        <a:lstStyle/>
        <a:p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Pemilahan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Pengemasan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</dgm:t>
    </dgm:pt>
    <dgm:pt modelId="{2D42F6B1-7FD1-4D71-8608-607C81D59CC2}" type="parTrans" cxnId="{81C9FDB3-C984-4606-B3AD-36B8FD99057B}">
      <dgm:prSet/>
      <dgm:spPr/>
      <dgm:t>
        <a:bodyPr/>
        <a:lstStyle/>
        <a:p>
          <a:endParaRPr lang="en-US"/>
        </a:p>
      </dgm:t>
    </dgm:pt>
    <dgm:pt modelId="{382DD5F7-88C6-408F-8899-FBC700B2AE41}" type="sibTrans" cxnId="{81C9FDB3-C984-4606-B3AD-36B8FD99057B}">
      <dgm:prSet/>
      <dgm:spPr/>
      <dgm:t>
        <a:bodyPr/>
        <a:lstStyle/>
        <a:p>
          <a:endParaRPr lang="en-US"/>
        </a:p>
      </dgm:t>
    </dgm:pt>
    <dgm:pt modelId="{37D05C11-D620-4C8A-9B6C-CF70F5AE73BA}">
      <dgm:prSet phldrT="[Text]" custT="1"/>
      <dgm:spPr/>
      <dgm:t>
        <a:bodyPr/>
        <a:lstStyle/>
        <a:p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DCBF1B-E3B0-442C-AE59-FC89385C3D14}" type="parTrans" cxnId="{EADDF2E6-63BD-41E9-8EB8-8ADA8299A27C}">
      <dgm:prSet/>
      <dgm:spPr/>
      <dgm:t>
        <a:bodyPr/>
        <a:lstStyle/>
        <a:p>
          <a:endParaRPr lang="en-US"/>
        </a:p>
      </dgm:t>
    </dgm:pt>
    <dgm:pt modelId="{C0CFF493-0771-45EC-856E-5186F9F64F15}" type="sibTrans" cxnId="{EADDF2E6-63BD-41E9-8EB8-8ADA8299A27C}">
      <dgm:prSet/>
      <dgm:spPr/>
      <dgm:t>
        <a:bodyPr/>
        <a:lstStyle/>
        <a:p>
          <a:endParaRPr lang="en-US"/>
        </a:p>
      </dgm:t>
    </dgm:pt>
    <dgm:pt modelId="{526A9169-ECD4-4C32-8162-F08E5FCDACA7}">
      <dgm:prSet phldrT="[Text]" custT="1"/>
      <dgm:spPr/>
      <dgm:t>
        <a:bodyPr/>
        <a:lstStyle/>
        <a:p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Pengemasan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dirty="0" err="1">
              <a:latin typeface="Arial" panose="020B0604020202020204" pitchFamily="34" charset="0"/>
              <a:cs typeface="Arial" panose="020B0604020202020204" pitchFamily="34" charset="0"/>
            </a:rPr>
            <a:t>kembali</a:t>
          </a:r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</dgm:t>
    </dgm:pt>
    <dgm:pt modelId="{308DBA8D-D410-4CC8-8F56-6667A2091438}" type="parTrans" cxnId="{CB814E1B-077A-4EE6-B5D2-C4A25AE266BD}">
      <dgm:prSet/>
      <dgm:spPr/>
      <dgm:t>
        <a:bodyPr/>
        <a:lstStyle/>
        <a:p>
          <a:endParaRPr lang="en-US"/>
        </a:p>
      </dgm:t>
    </dgm:pt>
    <dgm:pt modelId="{37019AAC-438A-4762-A871-B780FBC0ED55}" type="sibTrans" cxnId="{CB814E1B-077A-4EE6-B5D2-C4A25AE266BD}">
      <dgm:prSet/>
      <dgm:spPr/>
      <dgm:t>
        <a:bodyPr/>
        <a:lstStyle/>
        <a:p>
          <a:endParaRPr lang="en-US"/>
        </a:p>
      </dgm:t>
    </dgm:pt>
    <dgm:pt modelId="{512D3E1C-4B15-472B-A5F3-7EE2B414D658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Customer Services</a:t>
          </a:r>
        </a:p>
      </dgm:t>
    </dgm:pt>
    <dgm:pt modelId="{FCD68CC3-D6AC-4266-8B85-2204CB6E2D2B}" type="parTrans" cxnId="{784D6E1C-58D1-474A-90D6-B6ACBFD66411}">
      <dgm:prSet/>
      <dgm:spPr/>
      <dgm:t>
        <a:bodyPr/>
        <a:lstStyle/>
        <a:p>
          <a:endParaRPr lang="en-US"/>
        </a:p>
      </dgm:t>
    </dgm:pt>
    <dgm:pt modelId="{F1AD0CDE-74F7-4A5C-AE12-78C906316264}" type="sibTrans" cxnId="{784D6E1C-58D1-474A-90D6-B6ACBFD66411}">
      <dgm:prSet/>
      <dgm:spPr/>
      <dgm:t>
        <a:bodyPr/>
        <a:lstStyle/>
        <a:p>
          <a:endParaRPr lang="en-US"/>
        </a:p>
      </dgm:t>
    </dgm:pt>
    <dgm:pt modelId="{A3DDB7D0-01E5-45F2-A0EA-6CA1DE9BA255}" type="pres">
      <dgm:prSet presAssocID="{143986C0-F348-4C4E-9646-1BC875A3F077}" presName="Name0" presStyleCnt="0">
        <dgm:presLayoutVars>
          <dgm:dir/>
          <dgm:animLvl val="lvl"/>
          <dgm:resizeHandles val="exact"/>
        </dgm:presLayoutVars>
      </dgm:prSet>
      <dgm:spPr/>
    </dgm:pt>
    <dgm:pt modelId="{6076064A-8263-4992-A2DE-0B66B39903BB}" type="pres">
      <dgm:prSet presAssocID="{21377E10-6573-4C4E-B058-25DEF3869C69}" presName="linNode" presStyleCnt="0"/>
      <dgm:spPr/>
    </dgm:pt>
    <dgm:pt modelId="{8F8CC6A9-AA1C-444D-90F7-6C0AEC5D9619}" type="pres">
      <dgm:prSet presAssocID="{21377E10-6573-4C4E-B058-25DEF3869C69}" presName="parentText" presStyleLbl="node1" presStyleIdx="0" presStyleCnt="4" custScaleX="68788">
        <dgm:presLayoutVars>
          <dgm:chMax val="1"/>
          <dgm:bulletEnabled val="1"/>
        </dgm:presLayoutVars>
      </dgm:prSet>
      <dgm:spPr/>
    </dgm:pt>
    <dgm:pt modelId="{B56AD2E9-4F95-43AD-B9FD-796A95996096}" type="pres">
      <dgm:prSet presAssocID="{21377E10-6573-4C4E-B058-25DEF3869C69}" presName="descendantText" presStyleLbl="alignAccFollowNode1" presStyleIdx="0" presStyleCnt="4" custScaleX="159309">
        <dgm:presLayoutVars>
          <dgm:bulletEnabled val="1"/>
        </dgm:presLayoutVars>
      </dgm:prSet>
      <dgm:spPr/>
    </dgm:pt>
    <dgm:pt modelId="{D7C85BB2-4734-4BDF-8385-ABDEF512211C}" type="pres">
      <dgm:prSet presAssocID="{917DB0C2-C32B-4EDF-90D3-C186A3D456E3}" presName="sp" presStyleCnt="0"/>
      <dgm:spPr/>
    </dgm:pt>
    <dgm:pt modelId="{541C8C58-2ED7-437A-B2F0-8F2EC8FB7132}" type="pres">
      <dgm:prSet presAssocID="{AAC6A965-675B-4DE8-88A7-86943803EE3E}" presName="linNode" presStyleCnt="0"/>
      <dgm:spPr/>
    </dgm:pt>
    <dgm:pt modelId="{C6B679E0-E9A0-45BA-8615-514F06E21129}" type="pres">
      <dgm:prSet presAssocID="{AAC6A965-675B-4DE8-88A7-86943803EE3E}" presName="parentText" presStyleLbl="node1" presStyleIdx="1" presStyleCnt="4" custScaleX="68788">
        <dgm:presLayoutVars>
          <dgm:chMax val="1"/>
          <dgm:bulletEnabled val="1"/>
        </dgm:presLayoutVars>
      </dgm:prSet>
      <dgm:spPr/>
    </dgm:pt>
    <dgm:pt modelId="{D8746816-04AF-4BD9-A3E4-4462AE74CCC5}" type="pres">
      <dgm:prSet presAssocID="{AAC6A965-675B-4DE8-88A7-86943803EE3E}" presName="descendantText" presStyleLbl="alignAccFollowNode1" presStyleIdx="1" presStyleCnt="4" custScaleX="159309" custScaleY="124171">
        <dgm:presLayoutVars>
          <dgm:bulletEnabled val="1"/>
        </dgm:presLayoutVars>
      </dgm:prSet>
      <dgm:spPr/>
    </dgm:pt>
    <dgm:pt modelId="{B0727071-4B02-478C-B245-108F26BB7837}" type="pres">
      <dgm:prSet presAssocID="{2D5A9490-56A4-4299-87E1-00D52A618E57}" presName="sp" presStyleCnt="0"/>
      <dgm:spPr/>
    </dgm:pt>
    <dgm:pt modelId="{13FEB8FF-1DC4-4F18-9BA0-CF69FB15723F}" type="pres">
      <dgm:prSet presAssocID="{3152D22D-EE0C-4C71-AE34-988665831DBA}" presName="linNode" presStyleCnt="0"/>
      <dgm:spPr/>
    </dgm:pt>
    <dgm:pt modelId="{C799A40E-87C7-4383-85EC-40FBBC9198D0}" type="pres">
      <dgm:prSet presAssocID="{3152D22D-EE0C-4C71-AE34-988665831DBA}" presName="parentText" presStyleLbl="node1" presStyleIdx="2" presStyleCnt="4" custScaleX="68788">
        <dgm:presLayoutVars>
          <dgm:chMax val="1"/>
          <dgm:bulletEnabled val="1"/>
        </dgm:presLayoutVars>
      </dgm:prSet>
      <dgm:spPr/>
    </dgm:pt>
    <dgm:pt modelId="{FDD88365-764E-4314-B42F-9CFD8F8654F7}" type="pres">
      <dgm:prSet presAssocID="{3152D22D-EE0C-4C71-AE34-988665831DBA}" presName="descendantText" presStyleLbl="alignAccFollowNode1" presStyleIdx="2" presStyleCnt="4" custScaleX="159309">
        <dgm:presLayoutVars>
          <dgm:bulletEnabled val="1"/>
        </dgm:presLayoutVars>
      </dgm:prSet>
      <dgm:spPr/>
    </dgm:pt>
    <dgm:pt modelId="{ED5F5A04-EB54-4519-9FB7-2005B7E6B837}" type="pres">
      <dgm:prSet presAssocID="{389AB6AA-CB1E-4035-A783-81D8BA676926}" presName="sp" presStyleCnt="0"/>
      <dgm:spPr/>
    </dgm:pt>
    <dgm:pt modelId="{07CE84C8-372C-43B9-BD6A-CF4CB7E6BF53}" type="pres">
      <dgm:prSet presAssocID="{B56431B4-1A97-4A76-A1AF-3313BFBC5D50}" presName="linNode" presStyleCnt="0"/>
      <dgm:spPr/>
    </dgm:pt>
    <dgm:pt modelId="{685CCCEC-9A65-40B8-865B-8F209D385242}" type="pres">
      <dgm:prSet presAssocID="{B56431B4-1A97-4A76-A1AF-3313BFBC5D50}" presName="parentText" presStyleLbl="node1" presStyleIdx="3" presStyleCnt="4" custScaleX="68788">
        <dgm:presLayoutVars>
          <dgm:chMax val="1"/>
          <dgm:bulletEnabled val="1"/>
        </dgm:presLayoutVars>
      </dgm:prSet>
      <dgm:spPr/>
    </dgm:pt>
    <dgm:pt modelId="{050DEC25-3767-4664-AEAF-322AA9C943B7}" type="pres">
      <dgm:prSet presAssocID="{B56431B4-1A97-4A76-A1AF-3313BFBC5D50}" presName="descendantText" presStyleLbl="alignAccFollowNode1" presStyleIdx="3" presStyleCnt="4" custScaleX="159309">
        <dgm:presLayoutVars>
          <dgm:bulletEnabled val="1"/>
        </dgm:presLayoutVars>
      </dgm:prSet>
      <dgm:spPr/>
    </dgm:pt>
  </dgm:ptLst>
  <dgm:cxnLst>
    <dgm:cxn modelId="{54039B01-15F1-413D-8180-F99EDD96BB1C}" srcId="{143986C0-F348-4C4E-9646-1BC875A3F077}" destId="{B56431B4-1A97-4A76-A1AF-3313BFBC5D50}" srcOrd="3" destOrd="0" parTransId="{20198315-C0A2-457B-B138-AE2558979445}" sibTransId="{3BF304AC-DD16-414C-A0F1-253E7E00A27C}"/>
    <dgm:cxn modelId="{FA31B60F-8D78-40CB-A0CD-990466B06A65}" type="presOf" srcId="{143986C0-F348-4C4E-9646-1BC875A3F077}" destId="{A3DDB7D0-01E5-45F2-A0EA-6CA1DE9BA255}" srcOrd="0" destOrd="0" presId="urn:microsoft.com/office/officeart/2005/8/layout/vList5"/>
    <dgm:cxn modelId="{6173E118-3626-46FD-89C0-123B347F49B4}" srcId="{AAC6A965-675B-4DE8-88A7-86943803EE3E}" destId="{D00C9C50-2647-4C9A-93E2-AADC1417F9B2}" srcOrd="0" destOrd="0" parTransId="{22A36E12-A96E-4688-B417-038AD517A135}" sibTransId="{F6034071-21F9-43FC-95C1-7DBB9EBE4329}"/>
    <dgm:cxn modelId="{42E19D19-D229-4AD6-A7FC-8D94B9D506ED}" type="presOf" srcId="{512D3E1C-4B15-472B-A5F3-7EE2B414D658}" destId="{050DEC25-3767-4664-AEAF-322AA9C943B7}" srcOrd="0" destOrd="3" presId="urn:microsoft.com/office/officeart/2005/8/layout/vList5"/>
    <dgm:cxn modelId="{CB814E1B-077A-4EE6-B5D2-C4A25AE266BD}" srcId="{B56431B4-1A97-4A76-A1AF-3313BFBC5D50}" destId="{526A9169-ECD4-4C32-8162-F08E5FCDACA7}" srcOrd="2" destOrd="0" parTransId="{308DBA8D-D410-4CC8-8F56-6667A2091438}" sibTransId="{37019AAC-438A-4762-A871-B780FBC0ED55}"/>
    <dgm:cxn modelId="{784D6E1C-58D1-474A-90D6-B6ACBFD66411}" srcId="{B56431B4-1A97-4A76-A1AF-3313BFBC5D50}" destId="{512D3E1C-4B15-472B-A5F3-7EE2B414D658}" srcOrd="3" destOrd="0" parTransId="{FCD68CC3-D6AC-4266-8B85-2204CB6E2D2B}" sibTransId="{F1AD0CDE-74F7-4A5C-AE12-78C906316264}"/>
    <dgm:cxn modelId="{B435B81E-1B96-400A-8437-26A9A75CF05C}" srcId="{AAC6A965-675B-4DE8-88A7-86943803EE3E}" destId="{82145E25-D681-4B6D-B4E4-27AAAA28D1B5}" srcOrd="4" destOrd="0" parTransId="{ADFD7E68-E361-4DAD-B9D9-51CAE2D06B67}" sibTransId="{B359E57A-C70C-4E93-8675-CF76C2F5346E}"/>
    <dgm:cxn modelId="{75E56127-4C58-42EF-9063-7ECEF3B87C67}" type="presOf" srcId="{526A9169-ECD4-4C32-8162-F08E5FCDACA7}" destId="{050DEC25-3767-4664-AEAF-322AA9C943B7}" srcOrd="0" destOrd="2" presId="urn:microsoft.com/office/officeart/2005/8/layout/vList5"/>
    <dgm:cxn modelId="{EB078B2A-1834-4CAE-A571-62B246E831B5}" type="presOf" srcId="{AAC6A965-675B-4DE8-88A7-86943803EE3E}" destId="{C6B679E0-E9A0-45BA-8615-514F06E21129}" srcOrd="0" destOrd="0" presId="urn:microsoft.com/office/officeart/2005/8/layout/vList5"/>
    <dgm:cxn modelId="{D56E113A-5276-4E5C-9578-C8996FEFE706}" type="presOf" srcId="{2536792F-7851-43E7-B960-1233DE38B760}" destId="{B56AD2E9-4F95-43AD-B9FD-796A95996096}" srcOrd="0" destOrd="1" presId="urn:microsoft.com/office/officeart/2005/8/layout/vList5"/>
    <dgm:cxn modelId="{A2F3E15E-5931-4756-955F-105D82DD6000}" srcId="{B56431B4-1A97-4A76-A1AF-3313BFBC5D50}" destId="{1F7B0B93-694A-4E88-A8B9-142659976BD3}" srcOrd="0" destOrd="0" parTransId="{160A9B4A-C8A9-4869-9779-41BAA092F823}" sibTransId="{B3DB6854-7DF2-4A9F-8628-BD52A68718B2}"/>
    <dgm:cxn modelId="{A7085267-494C-4E85-98DB-BF8CBA1089D5}" srcId="{AAC6A965-675B-4DE8-88A7-86943803EE3E}" destId="{03A35DEE-F99A-4D8B-895F-B8B6A34DE4D0}" srcOrd="5" destOrd="0" parTransId="{80143D2E-E288-4E62-A1E5-39D47D458442}" sibTransId="{ECBDBF24-7AF8-46DB-86E6-E9643F35A72B}"/>
    <dgm:cxn modelId="{CD3C8967-5A51-4F96-8DDE-A30F310D9E25}" type="presOf" srcId="{49CBA118-D625-48F9-9625-11B5D96AC8B3}" destId="{D8746816-04AF-4BD9-A3E4-4462AE74CCC5}" srcOrd="0" destOrd="2" presId="urn:microsoft.com/office/officeart/2005/8/layout/vList5"/>
    <dgm:cxn modelId="{4B3F564A-AE13-4AB8-BF14-9E3D07F1CF65}" type="presOf" srcId="{03A35DEE-F99A-4D8B-895F-B8B6A34DE4D0}" destId="{D8746816-04AF-4BD9-A3E4-4462AE74CCC5}" srcOrd="0" destOrd="5" presId="urn:microsoft.com/office/officeart/2005/8/layout/vList5"/>
    <dgm:cxn modelId="{841CCF4C-CA8A-43BF-BC22-6094A0DBDC91}" type="presOf" srcId="{8CADBCDB-0124-4633-8714-EAB8E25B35D3}" destId="{B56AD2E9-4F95-43AD-B9FD-796A95996096}" srcOrd="0" destOrd="3" presId="urn:microsoft.com/office/officeart/2005/8/layout/vList5"/>
    <dgm:cxn modelId="{1F4D9E6E-A2DA-4A53-8237-DBCC6E17905A}" type="presOf" srcId="{21377E10-6573-4C4E-B058-25DEF3869C69}" destId="{8F8CC6A9-AA1C-444D-90F7-6C0AEC5D9619}" srcOrd="0" destOrd="0" presId="urn:microsoft.com/office/officeart/2005/8/layout/vList5"/>
    <dgm:cxn modelId="{9CEE0F4F-220E-4431-AF71-D5E5702A960F}" type="presOf" srcId="{6032BB24-A686-4C8D-9994-01160B7E57F5}" destId="{D8746816-04AF-4BD9-A3E4-4462AE74CCC5}" srcOrd="0" destOrd="1" presId="urn:microsoft.com/office/officeart/2005/8/layout/vList5"/>
    <dgm:cxn modelId="{CD315A50-2D1C-4903-9F88-14C298B93817}" srcId="{143986C0-F348-4C4E-9646-1BC875A3F077}" destId="{3152D22D-EE0C-4C71-AE34-988665831DBA}" srcOrd="2" destOrd="0" parTransId="{ABC83435-069B-40AC-98EF-E77F7E29EE11}" sibTransId="{389AB6AA-CB1E-4035-A783-81D8BA676926}"/>
    <dgm:cxn modelId="{C5B7C872-6B7A-4466-A5D1-5B21BE7C2B97}" srcId="{21377E10-6573-4C4E-B058-25DEF3869C69}" destId="{49DA02FC-AEDF-4FF6-B00B-8B632769D4A0}" srcOrd="0" destOrd="0" parTransId="{FF5C8FF0-0146-47E3-890A-EC55710FC54C}" sibTransId="{E0D645CB-4C7B-4349-9511-8A6ABBD4338A}"/>
    <dgm:cxn modelId="{E55E5373-B6DF-4CF0-9CB6-CCBADEACB3F1}" srcId="{3152D22D-EE0C-4C71-AE34-988665831DBA}" destId="{1E893269-2636-411C-BBF1-074CBF7AECC5}" srcOrd="1" destOrd="0" parTransId="{EAA1C776-8CB0-4DD5-924A-39F18EDB9337}" sibTransId="{417B6F3C-0B90-4DB8-8923-A9529263CDAC}"/>
    <dgm:cxn modelId="{3B42DF75-7178-4713-9712-90677EF8277F}" type="presOf" srcId="{3152D22D-EE0C-4C71-AE34-988665831DBA}" destId="{C799A40E-87C7-4383-85EC-40FBBC9198D0}" srcOrd="0" destOrd="0" presId="urn:microsoft.com/office/officeart/2005/8/layout/vList5"/>
    <dgm:cxn modelId="{66641557-BAC5-457C-9A33-595F97557A04}" srcId="{49DA02FC-AEDF-4FF6-B00B-8B632769D4A0}" destId="{7780E67C-9974-47FC-A587-6B380039069F}" srcOrd="1" destOrd="0" parTransId="{9D3C73E7-019B-4E36-BD0A-DA5D6692D4D5}" sibTransId="{87523C98-E4D6-41C3-937B-7BBFB22DA0BE}"/>
    <dgm:cxn modelId="{B1CF4A59-A1B8-44CE-9BE8-57C3493176D3}" type="presOf" srcId="{37D05C11-D620-4C8A-9B6C-CF70F5AE73BA}" destId="{050DEC25-3767-4664-AEAF-322AA9C943B7}" srcOrd="0" destOrd="4" presId="urn:microsoft.com/office/officeart/2005/8/layout/vList5"/>
    <dgm:cxn modelId="{1ECA727B-A67B-43C6-9AE4-9E8720B7E059}" type="presOf" srcId="{1E893269-2636-411C-BBF1-074CBF7AECC5}" destId="{FDD88365-764E-4314-B42F-9CFD8F8654F7}" srcOrd="0" destOrd="1" presId="urn:microsoft.com/office/officeart/2005/8/layout/vList5"/>
    <dgm:cxn modelId="{97EDCB8A-DA2A-4546-A5F4-270AAB35780F}" srcId="{143986C0-F348-4C4E-9646-1BC875A3F077}" destId="{AAC6A965-675B-4DE8-88A7-86943803EE3E}" srcOrd="1" destOrd="0" parTransId="{D371C546-91A3-4752-933A-405BCAC381A8}" sibTransId="{2D5A9490-56A4-4299-87E1-00D52A618E57}"/>
    <dgm:cxn modelId="{90BE6990-61FA-4E24-97A9-22A456390D46}" srcId="{AAC6A965-675B-4DE8-88A7-86943803EE3E}" destId="{789C16FA-9B91-4439-A943-E9547C8FDCC2}" srcOrd="3" destOrd="0" parTransId="{06E2439D-48C4-4201-A0D1-2FB934D28976}" sibTransId="{6D1A83F0-87C5-4DBB-BAA7-BF6851569AE9}"/>
    <dgm:cxn modelId="{1F24C6A3-F63C-4C9E-9372-ACAE9F35EDF4}" type="presOf" srcId="{C2A7871B-F4DD-449F-B734-7C5108B4C67A}" destId="{FDD88365-764E-4314-B42F-9CFD8F8654F7}" srcOrd="0" destOrd="2" presId="urn:microsoft.com/office/officeart/2005/8/layout/vList5"/>
    <dgm:cxn modelId="{24C8D7A8-19EB-441B-A420-837B4888CFB3}" type="presOf" srcId="{54F58CFE-389F-4EC0-AC42-199190B2C93F}" destId="{FDD88365-764E-4314-B42F-9CFD8F8654F7}" srcOrd="0" destOrd="0" presId="urn:microsoft.com/office/officeart/2005/8/layout/vList5"/>
    <dgm:cxn modelId="{53F1D6B1-A121-48F5-9E14-93F1B4A2BC71}" type="presOf" srcId="{B56431B4-1A97-4A76-A1AF-3313BFBC5D50}" destId="{685CCCEC-9A65-40B8-865B-8F209D385242}" srcOrd="0" destOrd="0" presId="urn:microsoft.com/office/officeart/2005/8/layout/vList5"/>
    <dgm:cxn modelId="{81C9FDB3-C984-4606-B3AD-36B8FD99057B}" srcId="{B56431B4-1A97-4A76-A1AF-3313BFBC5D50}" destId="{8F83121C-0258-486D-9B21-283B2E0340F2}" srcOrd="1" destOrd="0" parTransId="{2D42F6B1-7FD1-4D71-8608-607C81D59CC2}" sibTransId="{382DD5F7-88C6-408F-8899-FBC700B2AE41}"/>
    <dgm:cxn modelId="{3F471DB4-83B1-4A3C-BFBB-CDB4A2A17AF5}" type="presOf" srcId="{1F7B0B93-694A-4E88-A8B9-142659976BD3}" destId="{050DEC25-3767-4664-AEAF-322AA9C943B7}" srcOrd="0" destOrd="0" presId="urn:microsoft.com/office/officeart/2005/8/layout/vList5"/>
    <dgm:cxn modelId="{F9E6ACB5-9F30-46AA-9A35-FFD92F91ECDD}" srcId="{3152D22D-EE0C-4C71-AE34-988665831DBA}" destId="{C2A7871B-F4DD-449F-B734-7C5108B4C67A}" srcOrd="2" destOrd="0" parTransId="{AAAF1CE7-2F52-4D0A-9DC2-F424DABDDF2C}" sibTransId="{14E9A648-8C2D-484B-8F1E-0B494F74E819}"/>
    <dgm:cxn modelId="{5B2939C7-A62D-45D5-A997-5A4A0C5571FA}" srcId="{143986C0-F348-4C4E-9646-1BC875A3F077}" destId="{21377E10-6573-4C4E-B058-25DEF3869C69}" srcOrd="0" destOrd="0" parTransId="{C42BD3EB-2C9F-40CE-ABB1-9D1E2EDC6377}" sibTransId="{917DB0C2-C32B-4EDF-90D3-C186A3D456E3}"/>
    <dgm:cxn modelId="{69CB59D0-C642-4D98-B7F1-50EE8787B4AE}" type="presOf" srcId="{789C16FA-9B91-4439-A943-E9547C8FDCC2}" destId="{D8746816-04AF-4BD9-A3E4-4462AE74CCC5}" srcOrd="0" destOrd="3" presId="urn:microsoft.com/office/officeart/2005/8/layout/vList5"/>
    <dgm:cxn modelId="{61FA70D4-3A37-4C89-9BAB-CDD555009A87}" type="presOf" srcId="{8F83121C-0258-486D-9B21-283B2E0340F2}" destId="{050DEC25-3767-4664-AEAF-322AA9C943B7}" srcOrd="0" destOrd="1" presId="urn:microsoft.com/office/officeart/2005/8/layout/vList5"/>
    <dgm:cxn modelId="{D0C353D5-3D13-4546-B426-8B41138C596A}" srcId="{49DA02FC-AEDF-4FF6-B00B-8B632769D4A0}" destId="{2536792F-7851-43E7-B960-1233DE38B760}" srcOrd="0" destOrd="0" parTransId="{BF49100D-4755-4F23-AFE8-B779B73A1318}" sibTransId="{BED4B324-A65E-456C-9213-BA530FD9ADDE}"/>
    <dgm:cxn modelId="{B89BBBD6-E611-4558-9E6C-CFE5450FA345}" srcId="{AAC6A965-675B-4DE8-88A7-86943803EE3E}" destId="{6032BB24-A686-4C8D-9994-01160B7E57F5}" srcOrd="1" destOrd="0" parTransId="{3D2DBD09-AFFC-470A-ADB2-C277D7207BA1}" sibTransId="{E2AD31BA-E65D-4CF2-9F8F-FC534252783F}"/>
    <dgm:cxn modelId="{DD53E3D7-D5C3-42A2-89DC-AEC72D74D89C}" type="presOf" srcId="{49DA02FC-AEDF-4FF6-B00B-8B632769D4A0}" destId="{B56AD2E9-4F95-43AD-B9FD-796A95996096}" srcOrd="0" destOrd="0" presId="urn:microsoft.com/office/officeart/2005/8/layout/vList5"/>
    <dgm:cxn modelId="{23859ED8-4F94-4AB9-AA03-8A59074A7AFA}" type="presOf" srcId="{D00C9C50-2647-4C9A-93E2-AADC1417F9B2}" destId="{D8746816-04AF-4BD9-A3E4-4462AE74CCC5}" srcOrd="0" destOrd="0" presId="urn:microsoft.com/office/officeart/2005/8/layout/vList5"/>
    <dgm:cxn modelId="{A6E912DC-E6D5-4E14-99D0-6F7E4D3E8233}" type="presOf" srcId="{82145E25-D681-4B6D-B4E4-27AAAA28D1B5}" destId="{D8746816-04AF-4BD9-A3E4-4462AE74CCC5}" srcOrd="0" destOrd="4" presId="urn:microsoft.com/office/officeart/2005/8/layout/vList5"/>
    <dgm:cxn modelId="{60DB3EDC-0255-4231-8CBA-1435AAA43120}" srcId="{3152D22D-EE0C-4C71-AE34-988665831DBA}" destId="{54F58CFE-389F-4EC0-AC42-199190B2C93F}" srcOrd="0" destOrd="0" parTransId="{89F800EF-B41E-45C6-9755-645B721A2B53}" sibTransId="{2109A840-A78C-4EEC-BC48-6A65AB8801F1}"/>
    <dgm:cxn modelId="{A3FFAEE4-DFC5-43CC-BBA9-02A3D50DCB90}" srcId="{49DA02FC-AEDF-4FF6-B00B-8B632769D4A0}" destId="{8CADBCDB-0124-4633-8714-EAB8E25B35D3}" srcOrd="2" destOrd="0" parTransId="{0927969C-6DD7-4DA1-8983-C8C094E372AA}" sibTransId="{CDE203BE-97FF-41D0-85FF-038ED4C53A3E}"/>
    <dgm:cxn modelId="{EADDF2E6-63BD-41E9-8EB8-8ADA8299A27C}" srcId="{B56431B4-1A97-4A76-A1AF-3313BFBC5D50}" destId="{37D05C11-D620-4C8A-9B6C-CF70F5AE73BA}" srcOrd="4" destOrd="0" parTransId="{4CDCBF1B-E3B0-442C-AE59-FC89385C3D14}" sibTransId="{C0CFF493-0771-45EC-856E-5186F9F64F15}"/>
    <dgm:cxn modelId="{BE6C8BF6-3627-4718-BE68-558E96F8854C}" type="presOf" srcId="{7780E67C-9974-47FC-A587-6B380039069F}" destId="{B56AD2E9-4F95-43AD-B9FD-796A95996096}" srcOrd="0" destOrd="2" presId="urn:microsoft.com/office/officeart/2005/8/layout/vList5"/>
    <dgm:cxn modelId="{FAA781FF-8ED3-4EA0-93AF-B49659AEA2A9}" srcId="{AAC6A965-675B-4DE8-88A7-86943803EE3E}" destId="{49CBA118-D625-48F9-9625-11B5D96AC8B3}" srcOrd="2" destOrd="0" parTransId="{06A61D95-BD1B-48C2-8A1F-9B28A8A6E902}" sibTransId="{80F49377-B31C-46E7-AD6A-B7057FAC0963}"/>
    <dgm:cxn modelId="{A0622084-485C-485C-9AA7-26B844E34854}" type="presParOf" srcId="{A3DDB7D0-01E5-45F2-A0EA-6CA1DE9BA255}" destId="{6076064A-8263-4992-A2DE-0B66B39903BB}" srcOrd="0" destOrd="0" presId="urn:microsoft.com/office/officeart/2005/8/layout/vList5"/>
    <dgm:cxn modelId="{C031B732-8800-4EF7-A871-0AFF3834515A}" type="presParOf" srcId="{6076064A-8263-4992-A2DE-0B66B39903BB}" destId="{8F8CC6A9-AA1C-444D-90F7-6C0AEC5D9619}" srcOrd="0" destOrd="0" presId="urn:microsoft.com/office/officeart/2005/8/layout/vList5"/>
    <dgm:cxn modelId="{7D3A09BE-E3ED-4810-9E47-F932A124D71B}" type="presParOf" srcId="{6076064A-8263-4992-A2DE-0B66B39903BB}" destId="{B56AD2E9-4F95-43AD-B9FD-796A95996096}" srcOrd="1" destOrd="0" presId="urn:microsoft.com/office/officeart/2005/8/layout/vList5"/>
    <dgm:cxn modelId="{0F977263-937A-44BE-B502-DD9063107421}" type="presParOf" srcId="{A3DDB7D0-01E5-45F2-A0EA-6CA1DE9BA255}" destId="{D7C85BB2-4734-4BDF-8385-ABDEF512211C}" srcOrd="1" destOrd="0" presId="urn:microsoft.com/office/officeart/2005/8/layout/vList5"/>
    <dgm:cxn modelId="{42DC524E-527B-4E93-AE10-3DE3224D567D}" type="presParOf" srcId="{A3DDB7D0-01E5-45F2-A0EA-6CA1DE9BA255}" destId="{541C8C58-2ED7-437A-B2F0-8F2EC8FB7132}" srcOrd="2" destOrd="0" presId="urn:microsoft.com/office/officeart/2005/8/layout/vList5"/>
    <dgm:cxn modelId="{78398A34-4DFE-4448-B741-C558A105AC20}" type="presParOf" srcId="{541C8C58-2ED7-437A-B2F0-8F2EC8FB7132}" destId="{C6B679E0-E9A0-45BA-8615-514F06E21129}" srcOrd="0" destOrd="0" presId="urn:microsoft.com/office/officeart/2005/8/layout/vList5"/>
    <dgm:cxn modelId="{7A2AEBF7-5110-4549-95E7-656243E29D0F}" type="presParOf" srcId="{541C8C58-2ED7-437A-B2F0-8F2EC8FB7132}" destId="{D8746816-04AF-4BD9-A3E4-4462AE74CCC5}" srcOrd="1" destOrd="0" presId="urn:microsoft.com/office/officeart/2005/8/layout/vList5"/>
    <dgm:cxn modelId="{EB33EA31-6F4F-45F9-8716-F8CB55E2C433}" type="presParOf" srcId="{A3DDB7D0-01E5-45F2-A0EA-6CA1DE9BA255}" destId="{B0727071-4B02-478C-B245-108F26BB7837}" srcOrd="3" destOrd="0" presId="urn:microsoft.com/office/officeart/2005/8/layout/vList5"/>
    <dgm:cxn modelId="{47F6FD25-4C50-48EE-8275-1C9AE72965A9}" type="presParOf" srcId="{A3DDB7D0-01E5-45F2-A0EA-6CA1DE9BA255}" destId="{13FEB8FF-1DC4-4F18-9BA0-CF69FB15723F}" srcOrd="4" destOrd="0" presId="urn:microsoft.com/office/officeart/2005/8/layout/vList5"/>
    <dgm:cxn modelId="{A530D2AA-95A1-4CBF-A2DF-23C371474DF8}" type="presParOf" srcId="{13FEB8FF-1DC4-4F18-9BA0-CF69FB15723F}" destId="{C799A40E-87C7-4383-85EC-40FBBC9198D0}" srcOrd="0" destOrd="0" presId="urn:microsoft.com/office/officeart/2005/8/layout/vList5"/>
    <dgm:cxn modelId="{95B3EDD7-A5B3-41FD-8D9C-A344A7EA1863}" type="presParOf" srcId="{13FEB8FF-1DC4-4F18-9BA0-CF69FB15723F}" destId="{FDD88365-764E-4314-B42F-9CFD8F8654F7}" srcOrd="1" destOrd="0" presId="urn:microsoft.com/office/officeart/2005/8/layout/vList5"/>
    <dgm:cxn modelId="{29A6FB20-AF62-49BD-9380-80B009F831E9}" type="presParOf" srcId="{A3DDB7D0-01E5-45F2-A0EA-6CA1DE9BA255}" destId="{ED5F5A04-EB54-4519-9FB7-2005B7E6B837}" srcOrd="5" destOrd="0" presId="urn:microsoft.com/office/officeart/2005/8/layout/vList5"/>
    <dgm:cxn modelId="{7A201038-CC44-4E59-902C-B9C5242EF28F}" type="presParOf" srcId="{A3DDB7D0-01E5-45F2-A0EA-6CA1DE9BA255}" destId="{07CE84C8-372C-43B9-BD6A-CF4CB7E6BF53}" srcOrd="6" destOrd="0" presId="urn:microsoft.com/office/officeart/2005/8/layout/vList5"/>
    <dgm:cxn modelId="{8ECC38E0-B8C4-4D1C-94D1-AA4B8A66C4E4}" type="presParOf" srcId="{07CE84C8-372C-43B9-BD6A-CF4CB7E6BF53}" destId="{685CCCEC-9A65-40B8-865B-8F209D385242}" srcOrd="0" destOrd="0" presId="urn:microsoft.com/office/officeart/2005/8/layout/vList5"/>
    <dgm:cxn modelId="{FB666420-CB45-4FA8-BBC2-780306BF4EA7}" type="presParOf" srcId="{07CE84C8-372C-43B9-BD6A-CF4CB7E6BF53}" destId="{050DEC25-3767-4664-AEAF-322AA9C943B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AD2E9-4F95-43AD-B9FD-796A95996096}">
      <dsp:nvSpPr>
        <dsp:cNvPr id="0" name=""/>
        <dsp:cNvSpPr/>
      </dsp:nvSpPr>
      <dsp:spPr>
        <a:xfrm rot="5400000">
          <a:off x="4406088" y="-2661554"/>
          <a:ext cx="1043516" cy="663292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komponen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besar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seperti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mesin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, gear box,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transmisi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Manajemen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Inventaris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berupa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: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Lampu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–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lampu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setir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roda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Integrasi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dalam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pengadaan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seperti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: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Sarung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Jok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Karpet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interior, </a:t>
          </a:r>
          <a:r>
            <a:rPr lang="en-US" sz="1300" kern="1200" dirty="0" err="1">
              <a:latin typeface="Arial" panose="020B0604020202020204" pitchFamily="34" charset="0"/>
              <a:cs typeface="Arial" panose="020B0604020202020204" pitchFamily="34" charset="0"/>
            </a:rPr>
            <a:t>kain</a:t>
          </a:r>
          <a:r>
            <a:rPr lang="en-US" sz="1300" kern="1200" dirty="0">
              <a:latin typeface="Arial" panose="020B0604020202020204" pitchFamily="34" charset="0"/>
              <a:cs typeface="Arial" panose="020B0604020202020204" pitchFamily="34" charset="0"/>
            </a:rPr>
            <a:t> interior. </a:t>
          </a:r>
        </a:p>
      </dsp:txBody>
      <dsp:txXfrm rot="-5400000">
        <a:off x="1611383" y="184091"/>
        <a:ext cx="6581987" cy="941636"/>
      </dsp:txXfrm>
    </dsp:sp>
    <dsp:sp modelId="{8F8CC6A9-AA1C-444D-90F7-6C0AEC5D9619}">
      <dsp:nvSpPr>
        <dsp:cNvPr id="0" name=""/>
        <dsp:cNvSpPr/>
      </dsp:nvSpPr>
      <dsp:spPr>
        <a:xfrm>
          <a:off x="365" y="2711"/>
          <a:ext cx="1611017" cy="13043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Industri</a:t>
          </a:r>
          <a:r>
            <a:rPr lang="en-US" sz="1900" kern="1200" dirty="0"/>
            <a:t> </a:t>
          </a:r>
          <a:r>
            <a:rPr lang="en-US" sz="1900" kern="1200" dirty="0" err="1"/>
            <a:t>Perakitan</a:t>
          </a:r>
          <a:r>
            <a:rPr lang="en-US" sz="1900" kern="1200" dirty="0"/>
            <a:t> </a:t>
          </a:r>
          <a:r>
            <a:rPr lang="en-US" sz="1900" kern="1200" dirty="0" err="1"/>
            <a:t>Kendaraan</a:t>
          </a:r>
          <a:r>
            <a:rPr lang="en-US" sz="1900" kern="1200" dirty="0"/>
            <a:t> (</a:t>
          </a:r>
          <a:r>
            <a:rPr lang="en-US" sz="1900" kern="1200" dirty="0" err="1"/>
            <a:t>Otomotif</a:t>
          </a:r>
          <a:r>
            <a:rPr lang="en-US" sz="1900" kern="1200" dirty="0"/>
            <a:t>)</a:t>
          </a:r>
        </a:p>
      </dsp:txBody>
      <dsp:txXfrm>
        <a:off x="64040" y="66386"/>
        <a:ext cx="1483667" cy="1177045"/>
      </dsp:txXfrm>
    </dsp:sp>
    <dsp:sp modelId="{D8746816-04AF-4BD9-A3E4-4462AE74CCC5}">
      <dsp:nvSpPr>
        <dsp:cNvPr id="0" name=""/>
        <dsp:cNvSpPr/>
      </dsp:nvSpPr>
      <dsp:spPr>
        <a:xfrm rot="5400000">
          <a:off x="4279974" y="-1291938"/>
          <a:ext cx="1295745" cy="6632927"/>
        </a:xfrm>
        <a:prstGeom prst="round2Same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Perakitan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Akhir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Inspeksi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Baru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Fasilitas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Penyimpanan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(storage)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Pengangkutan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dengan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menggunakan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truk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kereta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Pengelolaan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Suku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Cadang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Kendaraan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611384" y="1439905"/>
        <a:ext cx="6569674" cy="1169239"/>
      </dsp:txXfrm>
    </dsp:sp>
    <dsp:sp modelId="{C6B679E0-E9A0-45BA-8615-514F06E21129}">
      <dsp:nvSpPr>
        <dsp:cNvPr id="0" name=""/>
        <dsp:cNvSpPr/>
      </dsp:nvSpPr>
      <dsp:spPr>
        <a:xfrm>
          <a:off x="365" y="1372327"/>
          <a:ext cx="1611017" cy="1304395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Pengiriman</a:t>
          </a:r>
          <a:r>
            <a:rPr lang="en-US" sz="1900" kern="1200" dirty="0"/>
            <a:t> </a:t>
          </a:r>
          <a:r>
            <a:rPr lang="en-US" sz="1900" kern="1200" dirty="0" err="1"/>
            <a:t>Kendaraan</a:t>
          </a:r>
          <a:endParaRPr lang="en-US" sz="1900" kern="1200" dirty="0"/>
        </a:p>
      </dsp:txBody>
      <dsp:txXfrm>
        <a:off x="64040" y="1436002"/>
        <a:ext cx="1483667" cy="1177045"/>
      </dsp:txXfrm>
    </dsp:sp>
    <dsp:sp modelId="{FDD88365-764E-4314-B42F-9CFD8F8654F7}">
      <dsp:nvSpPr>
        <dsp:cNvPr id="0" name=""/>
        <dsp:cNvSpPr/>
      </dsp:nvSpPr>
      <dsp:spPr>
        <a:xfrm rot="5400000">
          <a:off x="4406088" y="77677"/>
          <a:ext cx="1043516" cy="6632927"/>
        </a:xfrm>
        <a:prstGeom prst="round2Same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Jasa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Pergudangan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FMCG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Pelayanan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Distribusi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Transportasi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>
              <a:latin typeface="Arial" panose="020B0604020202020204" pitchFamily="34" charset="0"/>
              <a:cs typeface="Arial" panose="020B0604020202020204" pitchFamily="34" charset="0"/>
            </a:rPr>
            <a:t>Penyortiran dan pengemasan ulang, pemisahan dan pembuangan produk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611383" y="2923322"/>
        <a:ext cx="6581987" cy="941636"/>
      </dsp:txXfrm>
    </dsp:sp>
    <dsp:sp modelId="{C799A40E-87C7-4383-85EC-40FBBC9198D0}">
      <dsp:nvSpPr>
        <dsp:cNvPr id="0" name=""/>
        <dsp:cNvSpPr/>
      </dsp:nvSpPr>
      <dsp:spPr>
        <a:xfrm>
          <a:off x="365" y="2741943"/>
          <a:ext cx="1611017" cy="1304395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Fast moving consumer goods (FMCG)</a:t>
          </a:r>
        </a:p>
      </dsp:txBody>
      <dsp:txXfrm>
        <a:off x="64040" y="2805618"/>
        <a:ext cx="1483667" cy="1177045"/>
      </dsp:txXfrm>
    </dsp:sp>
    <dsp:sp modelId="{050DEC25-3767-4664-AEAF-322AA9C943B7}">
      <dsp:nvSpPr>
        <dsp:cNvPr id="0" name=""/>
        <dsp:cNvSpPr/>
      </dsp:nvSpPr>
      <dsp:spPr>
        <a:xfrm rot="5400000">
          <a:off x="4406088" y="1447293"/>
          <a:ext cx="1043516" cy="6632927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IT Management;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Pemilahan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Pengemasan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Pengemasan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kembali</a:t>
          </a: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Customer Services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611383" y="4292938"/>
        <a:ext cx="6581987" cy="941636"/>
      </dsp:txXfrm>
    </dsp:sp>
    <dsp:sp modelId="{685CCCEC-9A65-40B8-865B-8F209D385242}">
      <dsp:nvSpPr>
        <dsp:cNvPr id="0" name=""/>
        <dsp:cNvSpPr/>
      </dsp:nvSpPr>
      <dsp:spPr>
        <a:xfrm>
          <a:off x="365" y="4111559"/>
          <a:ext cx="1611017" cy="1304395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Garments</a:t>
          </a:r>
        </a:p>
      </dsp:txBody>
      <dsp:txXfrm>
        <a:off x="64040" y="4175234"/>
        <a:ext cx="1483667" cy="11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74CFC-FAFF-4E7F-9054-BEE01A317B80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9F766-DDA1-4308-9B98-ED119AC10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9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9F766-DDA1-4308-9B98-ED119AC106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9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FC0-CA7D-401B-A9EA-934C46A460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6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31D7-9DBA-4025-BD10-DBC92F0F22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2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AEF8-32EE-4319-BD70-BA1E797931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11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527382" y="1268760"/>
            <a:ext cx="11203367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75571" y="-27384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E36600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5672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16245-BA36-433A-BB34-10EBE1FD39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7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8410-AA69-4610-8D56-BFEE7E2F50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0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A919-ED1B-4150-A0F5-1B0BA40294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7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3CD3B-9142-4DA5-86C6-02E519E86A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97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D35B-CF8A-411C-8442-BF81A2BCBF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7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3480E-AFA7-417D-A1D5-0DEEA9D5FB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6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91-12E9-4FEC-A4BC-629614EC90B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BC4CA-CB7D-45FD-8FDE-220E39BE97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9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9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B9E65-510E-4002-82A1-AC8DC4898F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F86B-E3E7-45F4-9148-E69E88F23F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8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2.jpe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27;p16" descr="LOGO">
            <a:extLst>
              <a:ext uri="{FF2B5EF4-FFF2-40B4-BE49-F238E27FC236}">
                <a16:creationId xmlns:a16="http://schemas.microsoft.com/office/drawing/2014/main" id="{4EF1A3A0-E721-414C-870E-7DCB1FAEAF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8741" y="227195"/>
            <a:ext cx="786491" cy="7827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8;p16">
            <a:extLst>
              <a:ext uri="{FF2B5EF4-FFF2-40B4-BE49-F238E27FC236}">
                <a16:creationId xmlns:a16="http://schemas.microsoft.com/office/drawing/2014/main" id="{B90368BA-08BE-46F7-B9E3-34310BD1F43D}"/>
              </a:ext>
            </a:extLst>
          </p:cNvPr>
          <p:cNvSpPr txBox="1"/>
          <p:nvPr/>
        </p:nvSpPr>
        <p:spPr>
          <a:xfrm>
            <a:off x="7771536" y="199973"/>
            <a:ext cx="4152365" cy="54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>
                <a:sym typeface="Arial"/>
              </a:rPr>
              <a:t>KEMENTERIAN PERHUBUNGAN</a:t>
            </a:r>
          </a:p>
          <a:p>
            <a:r>
              <a:rPr lang="en-US" sz="1600" b="1" dirty="0"/>
              <a:t>DIREKTORAT JENDERAL PERHUBUNGAN LAUT</a:t>
            </a:r>
          </a:p>
          <a:p>
            <a:r>
              <a:rPr lang="en-US" sz="1600" b="1" dirty="0"/>
              <a:t>KSOP KELAS II PATIMBAN</a:t>
            </a:r>
          </a:p>
          <a:p>
            <a:endParaRPr lang="en-US" sz="1600" b="1" dirty="0">
              <a:sym typeface="Arial"/>
            </a:endParaRPr>
          </a:p>
          <a:p>
            <a:endParaRPr lang="en-US" sz="1600" b="1" dirty="0">
              <a:sym typeface="Arial"/>
            </a:endParaRPr>
          </a:p>
          <a:p>
            <a:endParaRPr sz="1600" b="1" dirty="0">
              <a:sym typeface="Arial"/>
            </a:endParaRPr>
          </a:p>
        </p:txBody>
      </p:sp>
      <p:pic>
        <p:nvPicPr>
          <p:cNvPr id="8" name="Picture Placeholder 26">
            <a:extLst>
              <a:ext uri="{FF2B5EF4-FFF2-40B4-BE49-F238E27FC236}">
                <a16:creationId xmlns:a16="http://schemas.microsoft.com/office/drawing/2014/main" id="{0C16FC33-DF59-4A07-AA2F-A103CBDA2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4" r="35934"/>
          <a:stretch>
            <a:fillRect/>
          </a:stretch>
        </p:blipFill>
        <p:spPr>
          <a:xfrm flipH="1">
            <a:off x="-3006" y="7034"/>
            <a:ext cx="3466679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</p:spPr>
      </p:pic>
      <p:sp>
        <p:nvSpPr>
          <p:cNvPr id="9" name="Diamond 8">
            <a:extLst>
              <a:ext uri="{FF2B5EF4-FFF2-40B4-BE49-F238E27FC236}">
                <a16:creationId xmlns:a16="http://schemas.microsoft.com/office/drawing/2014/main" id="{95A3CF8F-F878-43C0-A21E-46F716D25F52}"/>
              </a:ext>
            </a:extLst>
          </p:cNvPr>
          <p:cNvSpPr/>
          <p:nvPr/>
        </p:nvSpPr>
        <p:spPr>
          <a:xfrm>
            <a:off x="5215316" y="1375340"/>
            <a:ext cx="1072982" cy="1072982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3">
            <a:extLst>
              <a:ext uri="{FF2B5EF4-FFF2-40B4-BE49-F238E27FC236}">
                <a16:creationId xmlns:a16="http://schemas.microsoft.com/office/drawing/2014/main" id="{9AC86A6C-BA57-443A-819F-82DF32954B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>
            <a:fillRect/>
          </a:stretch>
        </p:blipFill>
        <p:spPr>
          <a:xfrm>
            <a:off x="2138282" y="499261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2D289E4B-10DC-45DA-A80F-6BC69661A7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r="21859"/>
          <a:stretch>
            <a:fillRect/>
          </a:stretch>
        </p:blipFill>
        <p:spPr>
          <a:xfrm>
            <a:off x="2138282" y="3548130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64D1A0AB-BFB7-48F1-961D-797706C26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9" r="21829"/>
          <a:stretch>
            <a:fillRect/>
          </a:stretch>
        </p:blipFill>
        <p:spPr>
          <a:xfrm>
            <a:off x="3676410" y="2016430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D0DE57-1200-4BA5-B26D-4CA3D0B22EBC}"/>
              </a:ext>
            </a:extLst>
          </p:cNvPr>
          <p:cNvSpPr/>
          <p:nvPr/>
        </p:nvSpPr>
        <p:spPr>
          <a:xfrm>
            <a:off x="182963" y="12508"/>
            <a:ext cx="3158515" cy="1717370"/>
          </a:xfrm>
          <a:custGeom>
            <a:avLst/>
            <a:gdLst>
              <a:gd name="connsiteX0" fmla="*/ 300530 w 2825140"/>
              <a:gd name="connsiteY0" fmla="*/ 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2825140"/>
              <a:gd name="connsiteY0" fmla="*/ 30053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3158515"/>
              <a:gd name="connsiteY0" fmla="*/ 0 h 1745945"/>
              <a:gd name="connsiteX1" fmla="*/ 2857985 w 3158515"/>
              <a:gd name="connsiteY1" fmla="*/ 32845 h 1745945"/>
              <a:gd name="connsiteX2" fmla="*/ 3158515 w 3158515"/>
              <a:gd name="connsiteY2" fmla="*/ 333375 h 1745945"/>
              <a:gd name="connsiteX3" fmla="*/ 1745945 w 3158515"/>
              <a:gd name="connsiteY3" fmla="*/ 1745945 h 1745945"/>
              <a:gd name="connsiteX4" fmla="*/ 0 w 3158515"/>
              <a:gd name="connsiteY4" fmla="*/ 0 h 1745945"/>
              <a:gd name="connsiteX0" fmla="*/ 0 w 3158515"/>
              <a:gd name="connsiteY0" fmla="*/ 0 h 1717370"/>
              <a:gd name="connsiteX1" fmla="*/ 2857985 w 3158515"/>
              <a:gd name="connsiteY1" fmla="*/ 4270 h 1717370"/>
              <a:gd name="connsiteX2" fmla="*/ 3158515 w 3158515"/>
              <a:gd name="connsiteY2" fmla="*/ 304800 h 1717370"/>
              <a:gd name="connsiteX3" fmla="*/ 1745945 w 3158515"/>
              <a:gd name="connsiteY3" fmla="*/ 1717370 h 1717370"/>
              <a:gd name="connsiteX4" fmla="*/ 0 w 3158515"/>
              <a:gd name="connsiteY4" fmla="*/ 0 h 171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1737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9085E4-2B2A-4647-A8FD-15FD72EF07DB}"/>
              </a:ext>
            </a:extLst>
          </p:cNvPr>
          <p:cNvSpPr/>
          <p:nvPr/>
        </p:nvSpPr>
        <p:spPr>
          <a:xfrm flipH="1">
            <a:off x="268891" y="5114546"/>
            <a:ext cx="3158516" cy="1736420"/>
          </a:xfrm>
          <a:custGeom>
            <a:avLst/>
            <a:gdLst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2514593 w 2825140"/>
              <a:gd name="connsiteY2" fmla="*/ 1723117 h 1723117"/>
              <a:gd name="connsiteX3" fmla="*/ 310547 w 2825140"/>
              <a:gd name="connsiteY3" fmla="*/ 1723117 h 1723117"/>
              <a:gd name="connsiteX4" fmla="*/ 0 w 2825140"/>
              <a:gd name="connsiteY4" fmla="*/ 1412570 h 1723117"/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310547 w 2825140"/>
              <a:gd name="connsiteY2" fmla="*/ 1723117 h 1723117"/>
              <a:gd name="connsiteX3" fmla="*/ 0 w 2825140"/>
              <a:gd name="connsiteY3" fmla="*/ 1412570 h 1723117"/>
              <a:gd name="connsiteX4" fmla="*/ 1412570 w 2825140"/>
              <a:gd name="connsiteY4" fmla="*/ 0 h 1723117"/>
              <a:gd name="connsiteX0" fmla="*/ 1412570 w 3158515"/>
              <a:gd name="connsiteY0" fmla="*/ 0 h 1736420"/>
              <a:gd name="connsiteX1" fmla="*/ 3158515 w 3158515"/>
              <a:gd name="connsiteY1" fmla="*/ 1736420 h 1736420"/>
              <a:gd name="connsiteX2" fmla="*/ 310547 w 3158515"/>
              <a:gd name="connsiteY2" fmla="*/ 1723117 h 1736420"/>
              <a:gd name="connsiteX3" fmla="*/ 0 w 3158515"/>
              <a:gd name="connsiteY3" fmla="*/ 1412570 h 1736420"/>
              <a:gd name="connsiteX4" fmla="*/ 1412570 w 3158515"/>
              <a:gd name="connsiteY4" fmla="*/ 0 h 17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3642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6E9EE-184B-4C54-8DB1-75EE18DA28B8}"/>
              </a:ext>
            </a:extLst>
          </p:cNvPr>
          <p:cNvSpPr txBox="1"/>
          <p:nvPr/>
        </p:nvSpPr>
        <p:spPr>
          <a:xfrm>
            <a:off x="5580221" y="3913000"/>
            <a:ext cx="65983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2800" i="1" dirty="0">
              <a:latin typeface="Bahnschrift SemiBold" panose="020B0502040204020203" pitchFamily="34" charset="0"/>
            </a:endParaRPr>
          </a:p>
          <a:p>
            <a:pPr algn="r"/>
            <a:r>
              <a:rPr lang="en-US" sz="2800" b="1" dirty="0">
                <a:latin typeface="Bahnschrift SemiBold" panose="020B0502040204020203" pitchFamily="34" charset="0"/>
              </a:rPr>
              <a:t>PEMBANGUNAN DAN PENGOPERASIAN</a:t>
            </a:r>
          </a:p>
          <a:p>
            <a:pPr algn="r"/>
            <a:r>
              <a:rPr lang="en-US" sz="4000" dirty="0">
                <a:latin typeface="Bahnschrift SemiBold" panose="020B0502040204020203" pitchFamily="34" charset="0"/>
              </a:rPr>
              <a:t>PELABUHAN PATIMBAN</a:t>
            </a:r>
          </a:p>
        </p:txBody>
      </p:sp>
    </p:spTree>
    <p:extLst>
      <p:ext uri="{BB962C8B-B14F-4D97-AF65-F5344CB8AC3E}">
        <p14:creationId xmlns:p14="http://schemas.microsoft.com/office/powerpoint/2010/main" val="32769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25">
            <a:extLst>
              <a:ext uri="{FF2B5EF4-FFF2-40B4-BE49-F238E27FC236}">
                <a16:creationId xmlns:a16="http://schemas.microsoft.com/office/drawing/2014/main" id="{D16DC54D-8E90-4419-8AFE-9FA5431C1573}"/>
              </a:ext>
            </a:extLst>
          </p:cNvPr>
          <p:cNvSpPr/>
          <p:nvPr/>
        </p:nvSpPr>
        <p:spPr>
          <a:xfrm>
            <a:off x="1396" y="463868"/>
            <a:ext cx="12198350" cy="213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74;p25">
            <a:extLst>
              <a:ext uri="{FF2B5EF4-FFF2-40B4-BE49-F238E27FC236}">
                <a16:creationId xmlns:a16="http://schemas.microsoft.com/office/drawing/2014/main" id="{F07F43C5-CDFD-4689-BFA6-137B1621B7E4}"/>
              </a:ext>
            </a:extLst>
          </p:cNvPr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solidFill>
            <a:srgbClr val="0154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75;p25" descr="LOGO">
            <a:extLst>
              <a:ext uri="{FF2B5EF4-FFF2-40B4-BE49-F238E27FC236}">
                <a16:creationId xmlns:a16="http://schemas.microsoft.com/office/drawing/2014/main" id="{8A991011-CDBA-40C8-8065-F22EC9387A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805" y="26660"/>
            <a:ext cx="453501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77;p25">
            <a:extLst>
              <a:ext uri="{FF2B5EF4-FFF2-40B4-BE49-F238E27FC236}">
                <a16:creationId xmlns:a16="http://schemas.microsoft.com/office/drawing/2014/main" id="{8DBAD6B5-BF09-497B-8DAB-6D443ABFFEAA}"/>
              </a:ext>
            </a:extLst>
          </p:cNvPr>
          <p:cNvSpPr txBox="1"/>
          <p:nvPr/>
        </p:nvSpPr>
        <p:spPr>
          <a:xfrm>
            <a:off x="1152939" y="62773"/>
            <a:ext cx="1027786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rgbClr val="FFFFFF"/>
              </a:buClr>
              <a:buSzPts val="2400"/>
              <a:defRPr/>
            </a:pPr>
            <a:r>
              <a:rPr lang="fi-FI" sz="2400" b="1" dirty="0">
                <a:solidFill>
                  <a:srgbClr val="FFFFFF"/>
                </a:solidFill>
              </a:rPr>
              <a:t>REALISASI PELAYANAN MULTIPURPOSE SEMENTARA DAN TOL LAUT</a:t>
            </a:r>
            <a:endParaRPr lang="fi-FI" sz="1200" b="1" dirty="0">
              <a:solidFill>
                <a:srgbClr val="FFFFFF"/>
              </a:solidFill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45CD233-F295-4BCC-8463-4D6ADACDBCE1}"/>
              </a:ext>
            </a:extLst>
          </p:cNvPr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1BFF52-7925-FF41-4987-B85261C1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841" y="1439528"/>
            <a:ext cx="1488465" cy="19350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31267A-6067-F705-A49F-82E1B7F5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534" y="3967153"/>
            <a:ext cx="1792862" cy="1494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18916" y="848013"/>
            <a:ext cx="193548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681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b="1" dirty="0"/>
              <a:t>MULTIPURPOSE</a:t>
            </a:r>
          </a:p>
        </p:txBody>
      </p:sp>
      <p:sp>
        <p:nvSpPr>
          <p:cNvPr id="3" name="Google Shape;291;p5">
            <a:extLst>
              <a:ext uri="{FF2B5EF4-FFF2-40B4-BE49-F238E27FC236}">
                <a16:creationId xmlns:a16="http://schemas.microsoft.com/office/drawing/2014/main" id="{234E9554-7A67-5082-330C-E39A7F137468}"/>
              </a:ext>
            </a:extLst>
          </p:cNvPr>
          <p:cNvSpPr/>
          <p:nvPr/>
        </p:nvSpPr>
        <p:spPr>
          <a:xfrm>
            <a:off x="11803814" y="6331226"/>
            <a:ext cx="364435" cy="52677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3464"/>
          </a:solidFill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293;p5">
            <a:extLst>
              <a:ext uri="{FF2B5EF4-FFF2-40B4-BE49-F238E27FC236}">
                <a16:creationId xmlns:a16="http://schemas.microsoft.com/office/drawing/2014/main" id="{89F7B3CD-5094-63CE-B9A8-5C5F728D8B64}"/>
              </a:ext>
            </a:extLst>
          </p:cNvPr>
          <p:cNvSpPr txBox="1"/>
          <p:nvPr/>
        </p:nvSpPr>
        <p:spPr>
          <a:xfrm>
            <a:off x="11798230" y="6465408"/>
            <a:ext cx="354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000" b="0" i="0" u="none" strike="noStrike" cap="none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322" y="6157631"/>
            <a:ext cx="27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*Per </a:t>
            </a:r>
            <a:r>
              <a:rPr lang="en-US" sz="1400" dirty="0" err="1"/>
              <a:t>Juni</a:t>
            </a:r>
            <a:r>
              <a:rPr lang="en-US" sz="1400" dirty="0"/>
              <a:t> 2024</a:t>
            </a:r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0957CA45-7604-B509-74A7-2CA861614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06614"/>
              </p:ext>
            </p:extLst>
          </p:nvPr>
        </p:nvGraphicFramePr>
        <p:xfrm>
          <a:off x="221322" y="863051"/>
          <a:ext cx="5079919" cy="51816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31884">
                  <a:extLst>
                    <a:ext uri="{9D8B030D-6E8A-4147-A177-3AD203B41FA5}">
                      <a16:colId xmlns:a16="http://schemas.microsoft.com/office/drawing/2014/main" val="2533356203"/>
                    </a:ext>
                  </a:extLst>
                </a:gridCol>
                <a:gridCol w="2436100">
                  <a:extLst>
                    <a:ext uri="{9D8B030D-6E8A-4147-A177-3AD203B41FA5}">
                      <a16:colId xmlns:a16="http://schemas.microsoft.com/office/drawing/2014/main" val="3339026770"/>
                    </a:ext>
                  </a:extLst>
                </a:gridCol>
                <a:gridCol w="1311935">
                  <a:extLst>
                    <a:ext uri="{9D8B030D-6E8A-4147-A177-3AD203B41FA5}">
                      <a16:colId xmlns:a16="http://schemas.microsoft.com/office/drawing/2014/main" val="3396932620"/>
                    </a:ext>
                  </a:extLst>
                </a:gridCol>
              </a:tblGrid>
              <a:tr h="2031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Nama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Kapal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Muatan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11684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ID" sz="1100" dirty="0" err="1"/>
                        <a:t>Buana</a:t>
                      </a:r>
                      <a:r>
                        <a:rPr lang="en-ID" sz="1100" dirty="0"/>
                        <a:t> Ocean 27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i="1" dirty="0"/>
                        <a:t>General Cargo</a:t>
                      </a:r>
                      <a:endParaRPr lang="en-US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128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017945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ID" sz="1100" dirty="0" err="1"/>
                        <a:t>Buana</a:t>
                      </a:r>
                      <a:r>
                        <a:rPr lang="en-ID" sz="1100" dirty="0"/>
                        <a:t> Ocean 29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i="1" dirty="0"/>
                        <a:t>Cargo Arrangement for Rig mobilization</a:t>
                      </a:r>
                      <a:endParaRPr lang="en-US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164 Unit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204640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ID" sz="1100" dirty="0" err="1"/>
                        <a:t>Meratus</a:t>
                      </a:r>
                      <a:r>
                        <a:rPr lang="en-ID" sz="1100" dirty="0"/>
                        <a:t> Project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i="1" dirty="0"/>
                        <a:t>Cargo Arrangement for Rig mobilization</a:t>
                      </a:r>
                      <a:endParaRPr lang="en-US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10.831 Freight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893238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ID" sz="1100" dirty="0"/>
                        <a:t>Hong Linh 1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12.500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427650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ID" sz="1100" dirty="0"/>
                        <a:t>Tay Son 4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12.600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250049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 err="1"/>
                        <a:t>Hai</a:t>
                      </a:r>
                      <a:r>
                        <a:rPr lang="en-ID" sz="1100" baseline="0" dirty="0"/>
                        <a:t> Au Sky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i="0" dirty="0" err="1"/>
                        <a:t>Beras</a:t>
                      </a:r>
                      <a:endParaRPr 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4.810</a:t>
                      </a:r>
                      <a:r>
                        <a:rPr lang="en-US" sz="1100" baseline="0" dirty="0"/>
                        <a:t>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 err="1"/>
                        <a:t>Quang</a:t>
                      </a:r>
                      <a:r>
                        <a:rPr lang="en-ID" sz="1100" dirty="0"/>
                        <a:t> Minh 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i="0" dirty="0" err="1"/>
                        <a:t>Beras</a:t>
                      </a:r>
                      <a:endParaRPr 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4.001</a:t>
                      </a:r>
                      <a:r>
                        <a:rPr lang="en-ID" sz="1100" baseline="0" dirty="0"/>
                        <a:t>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 err="1"/>
                        <a:t>Quang</a:t>
                      </a:r>
                      <a:r>
                        <a:rPr lang="en-ID" sz="1100" dirty="0"/>
                        <a:t> Minh 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i="0" dirty="0" err="1"/>
                        <a:t>Beras</a:t>
                      </a:r>
                      <a:endParaRPr 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3.992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TTC </a:t>
                      </a:r>
                      <a:r>
                        <a:rPr lang="en-ID" sz="1100" dirty="0" err="1"/>
                        <a:t>Vihn</a:t>
                      </a:r>
                      <a:r>
                        <a:rPr lang="en-ID" sz="1100" dirty="0"/>
                        <a:t> 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6.200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US" sz="1100" dirty="0"/>
                        <a:t>GSM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0" dirty="0" err="1"/>
                        <a:t>Beras</a:t>
                      </a:r>
                      <a:endParaRPr 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8.519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US" sz="1100" dirty="0"/>
                        <a:t>Hoang Tuan 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2.951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US" sz="1100" dirty="0" err="1"/>
                        <a:t>Quang</a:t>
                      </a:r>
                      <a:r>
                        <a:rPr lang="en-US" sz="1100" dirty="0"/>
                        <a:t> Minh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6.716</a:t>
                      </a:r>
                      <a:r>
                        <a:rPr lang="en-US" sz="1100" baseline="0" dirty="0"/>
                        <a:t>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166">
                <a:tc>
                  <a:txBody>
                    <a:bodyPr/>
                    <a:lstStyle/>
                    <a:p>
                      <a:r>
                        <a:rPr lang="en-US" sz="1100" dirty="0"/>
                        <a:t>TTP 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6.415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 err="1"/>
                        <a:t>Quang</a:t>
                      </a:r>
                      <a:r>
                        <a:rPr lang="en-US" sz="1100" dirty="0"/>
                        <a:t> Minh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4.009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 err="1"/>
                        <a:t>Phu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Dat</a:t>
                      </a:r>
                      <a:r>
                        <a:rPr lang="en-US" sz="1100" dirty="0"/>
                        <a:t> 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3.004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 err="1"/>
                        <a:t>Hai</a:t>
                      </a:r>
                      <a:r>
                        <a:rPr lang="en-US" sz="1100" dirty="0"/>
                        <a:t> Au 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4.812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/>
                        <a:t>Nam </a:t>
                      </a:r>
                      <a:r>
                        <a:rPr lang="en-US" sz="1100" dirty="0" err="1"/>
                        <a:t>Phat</a:t>
                      </a:r>
                      <a:r>
                        <a:rPr lang="en-US" sz="1100" dirty="0"/>
                        <a:t>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7.900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 err="1"/>
                        <a:t>Harin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Navee</a:t>
                      </a:r>
                      <a:r>
                        <a:rPr lang="en-US" sz="11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3.608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8654">
                <a:tc>
                  <a:txBody>
                    <a:bodyPr/>
                    <a:lstStyle/>
                    <a:p>
                      <a:r>
                        <a:rPr lang="en-US" sz="1100" dirty="0"/>
                        <a:t>TTC </a:t>
                      </a:r>
                      <a:r>
                        <a:rPr lang="en-US" sz="1100" dirty="0" err="1"/>
                        <a:t>Vihn</a:t>
                      </a:r>
                      <a:r>
                        <a:rPr lang="en-US" sz="1100" dirty="0"/>
                        <a:t>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6.207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58233F47-DAA4-F24F-D425-86219756B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61723"/>
              </p:ext>
            </p:extLst>
          </p:nvPr>
        </p:nvGraphicFramePr>
        <p:xfrm>
          <a:off x="5660513" y="869414"/>
          <a:ext cx="4329811" cy="518997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86688">
                  <a:extLst>
                    <a:ext uri="{9D8B030D-6E8A-4147-A177-3AD203B41FA5}">
                      <a16:colId xmlns:a16="http://schemas.microsoft.com/office/drawing/2014/main" val="2533356203"/>
                    </a:ext>
                  </a:extLst>
                </a:gridCol>
                <a:gridCol w="1581857">
                  <a:extLst>
                    <a:ext uri="{9D8B030D-6E8A-4147-A177-3AD203B41FA5}">
                      <a16:colId xmlns:a16="http://schemas.microsoft.com/office/drawing/2014/main" val="3339026770"/>
                    </a:ext>
                  </a:extLst>
                </a:gridCol>
                <a:gridCol w="1361266">
                  <a:extLst>
                    <a:ext uri="{9D8B030D-6E8A-4147-A177-3AD203B41FA5}">
                      <a16:colId xmlns:a16="http://schemas.microsoft.com/office/drawing/2014/main" val="3396932620"/>
                    </a:ext>
                  </a:extLst>
                </a:gridCol>
              </a:tblGrid>
              <a:tr h="2646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Nama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Kapal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Muatan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11684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/>
                        <a:t>Lucky 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Lancang</a:t>
                      </a:r>
                      <a:r>
                        <a:rPr lang="en-US" sz="1100" dirty="0"/>
                        <a:t>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14.982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Basrah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1.253.000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Fuelng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Bellina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2.593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Anh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Thinh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Phu</a:t>
                      </a:r>
                      <a:r>
                        <a:rPr lang="en-US" sz="1100" dirty="0"/>
                        <a:t> 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6.315</a:t>
                      </a:r>
                      <a:r>
                        <a:rPr lang="en-US" sz="1100" baseline="0" dirty="0"/>
                        <a:t> Ton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Quang</a:t>
                      </a:r>
                      <a:r>
                        <a:rPr lang="en-US" sz="1100" baseline="0" dirty="0"/>
                        <a:t> Minh 06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3.900.000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/>
                        <a:t>Thai </a:t>
                      </a:r>
                      <a:r>
                        <a:rPr lang="en-US" sz="1100" dirty="0" err="1"/>
                        <a:t>Binh</a:t>
                      </a:r>
                      <a:r>
                        <a:rPr lang="en-US" sz="11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20.100.000</a:t>
                      </a:r>
                      <a:r>
                        <a:rPr lang="en-US" sz="1100" baseline="0" dirty="0"/>
                        <a:t>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/>
                        <a:t>Sky 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Steel Strut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417.102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Quang</a:t>
                      </a:r>
                      <a:r>
                        <a:rPr lang="en-US" sz="1100" dirty="0"/>
                        <a:t> Minh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6.554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Vien</a:t>
                      </a:r>
                      <a:r>
                        <a:rPr lang="en-US" sz="1100" dirty="0"/>
                        <a:t> Dong 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6.000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Tay</a:t>
                      </a:r>
                      <a:r>
                        <a:rPr lang="en-US" sz="1100" dirty="0"/>
                        <a:t> Son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12.530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Hai</a:t>
                      </a:r>
                      <a:r>
                        <a:rPr lang="en-US" sz="1100" dirty="0"/>
                        <a:t> Au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4.761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/>
                        <a:t>Cosmic Polaris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Backing 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635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Steel Pipe 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1100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Steel Pipe Sheet Pile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117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41199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Submerged Strut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543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 err="1"/>
                        <a:t>Quang</a:t>
                      </a:r>
                      <a:r>
                        <a:rPr lang="en-US" sz="1100" dirty="0"/>
                        <a:t> Minh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3864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4625">
                <a:tc>
                  <a:txBody>
                    <a:bodyPr/>
                    <a:lstStyle/>
                    <a:p>
                      <a:r>
                        <a:rPr lang="en-US" sz="1100" dirty="0"/>
                        <a:t>Thai Binh 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Beras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12.518 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3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75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0" y="1263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TOTAL TENAGA KERJA LOKAL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13043"/>
              </p:ext>
            </p:extLst>
          </p:nvPr>
        </p:nvGraphicFramePr>
        <p:xfrm>
          <a:off x="2292350" y="1120714"/>
          <a:ext cx="7232650" cy="281940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81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6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No.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effectLst/>
                        </a:rPr>
                        <a:t>Lokasi</a:t>
                      </a:r>
                      <a:r>
                        <a:rPr lang="en-US" sz="2000" b="1" u="none" strike="noStrike" dirty="0">
                          <a:effectLst/>
                        </a:rPr>
                        <a:t> (</a:t>
                      </a:r>
                      <a:r>
                        <a:rPr lang="en-US" sz="2000" b="1" u="none" strike="noStrike" dirty="0" err="1">
                          <a:effectLst/>
                        </a:rPr>
                        <a:t>Desa</a:t>
                      </a:r>
                      <a:r>
                        <a:rPr lang="en-US" sz="2000" b="1" u="none" strike="noStrike" dirty="0">
                          <a:effectLst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PPI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PICT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</a:rPr>
                        <a:t>Paket</a:t>
                      </a:r>
                      <a:r>
                        <a:rPr lang="en-US" sz="2000" b="1" u="none" strike="noStrike" dirty="0">
                          <a:effectLst/>
                        </a:rPr>
                        <a:t> 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</a:rPr>
                        <a:t>Paket</a:t>
                      </a:r>
                      <a:r>
                        <a:rPr lang="en-US" sz="2000" b="1" u="none" strike="noStrike" dirty="0">
                          <a:effectLst/>
                        </a:rPr>
                        <a:t> 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Koperasi</a:t>
                      </a:r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TKBM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Patimban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Gempol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Kalentambo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Kotasari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Pusakaratu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Pusakajaya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783" t="15112" r="4589" b="9333"/>
          <a:stretch/>
        </p:blipFill>
        <p:spPr>
          <a:xfrm>
            <a:off x="2209800" y="4572000"/>
            <a:ext cx="71475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5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0" y="1263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RENCANA JALAN TOL AKSES KE PELABUHAN PATIMBAN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Google Shape;300;p29"/>
          <p:cNvCxnSpPr/>
          <p:nvPr/>
        </p:nvCxnSpPr>
        <p:spPr>
          <a:xfrm>
            <a:off x="4043100" y="1187750"/>
            <a:ext cx="2052900" cy="79927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486062-0295-4E57-9353-DE8CDDF4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" r="2235" b="6904"/>
          <a:stretch/>
        </p:blipFill>
        <p:spPr>
          <a:xfrm>
            <a:off x="423649" y="682862"/>
            <a:ext cx="11476804" cy="6016080"/>
          </a:xfrm>
          <a:prstGeom prst="rect">
            <a:avLst/>
          </a:prstGeom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D45EFB-FEC0-4922-985D-59A274381464}"/>
              </a:ext>
            </a:extLst>
          </p:cNvPr>
          <p:cNvSpPr/>
          <p:nvPr/>
        </p:nvSpPr>
        <p:spPr>
          <a:xfrm>
            <a:off x="3663560" y="3408700"/>
            <a:ext cx="1168912" cy="626701"/>
          </a:xfrm>
          <a:prstGeom prst="rect">
            <a:avLst/>
          </a:prstGeom>
          <a:solidFill>
            <a:srgbClr val="FFC000"/>
          </a:solidFill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Jalan Tol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Cipali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KM 89+125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60366D-1042-45AD-9569-CACED9BF6AF6}"/>
              </a:ext>
            </a:extLst>
          </p:cNvPr>
          <p:cNvSpPr/>
          <p:nvPr/>
        </p:nvSpPr>
        <p:spPr>
          <a:xfrm>
            <a:off x="6209656" y="3901827"/>
            <a:ext cx="131129" cy="1247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094FEB-8BA5-4407-8EF0-7CD35F96B606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842168" y="3609915"/>
            <a:ext cx="1367488" cy="354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1449E7A-F09C-47CF-8531-21F32ECC370D}"/>
              </a:ext>
            </a:extLst>
          </p:cNvPr>
          <p:cNvSpPr/>
          <p:nvPr/>
        </p:nvSpPr>
        <p:spPr>
          <a:xfrm>
            <a:off x="7379953" y="4076831"/>
            <a:ext cx="855718" cy="775025"/>
          </a:xfrm>
          <a:prstGeom prst="ellips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B1BBAA-45B2-494B-AA74-3C0D0720F475}"/>
              </a:ext>
            </a:extLst>
          </p:cNvPr>
          <p:cNvSpPr/>
          <p:nvPr/>
        </p:nvSpPr>
        <p:spPr>
          <a:xfrm>
            <a:off x="8242769" y="4066700"/>
            <a:ext cx="2150879" cy="719034"/>
          </a:xfrm>
          <a:prstGeom prst="rect">
            <a:avLst/>
          </a:prstGeom>
          <a:solidFill>
            <a:schemeClr val="bg1"/>
          </a:solidFill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PENGEMBANGAN INDUSTRI MANYINGSAL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8F198D-8CA1-4842-9411-B022B45AFBF6}"/>
              </a:ext>
            </a:extLst>
          </p:cNvPr>
          <p:cNvSpPr/>
          <p:nvPr/>
        </p:nvSpPr>
        <p:spPr>
          <a:xfrm>
            <a:off x="7206391" y="5189288"/>
            <a:ext cx="1189482" cy="442035"/>
          </a:xfrm>
          <a:prstGeom prst="rect">
            <a:avLst/>
          </a:prstGeom>
          <a:solidFill>
            <a:srgbClr val="FFC000"/>
          </a:solidFill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Jalan Tol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Cipali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KM 115+500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6BF35E6-12DB-4D0E-A654-FC270392D3E6}"/>
              </a:ext>
            </a:extLst>
          </p:cNvPr>
          <p:cNvSpPr/>
          <p:nvPr/>
        </p:nvSpPr>
        <p:spPr>
          <a:xfrm>
            <a:off x="7745253" y="4369867"/>
            <a:ext cx="131129" cy="1275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2E4D40-E58A-48EA-B85D-1FAA3B372CBE}"/>
              </a:ext>
            </a:extLst>
          </p:cNvPr>
          <p:cNvCxnSpPr>
            <a:cxnSpLocks/>
            <a:stCxn id="38" idx="4"/>
            <a:endCxn id="37" idx="0"/>
          </p:cNvCxnSpPr>
          <p:nvPr/>
        </p:nvCxnSpPr>
        <p:spPr>
          <a:xfrm flipH="1">
            <a:off x="7801132" y="4497381"/>
            <a:ext cx="9686" cy="6919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7FFBCDA-3A4A-4A14-AB20-47F1721CEC2A}"/>
              </a:ext>
            </a:extLst>
          </p:cNvPr>
          <p:cNvSpPr/>
          <p:nvPr/>
        </p:nvSpPr>
        <p:spPr>
          <a:xfrm>
            <a:off x="4523448" y="704205"/>
            <a:ext cx="1200411" cy="440876"/>
          </a:xfrm>
          <a:prstGeom prst="rect">
            <a:avLst/>
          </a:prstGeom>
          <a:solidFill>
            <a:srgbClr val="B4D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Freeform: Shape 66">
            <a:extLst>
              <a:ext uri="{FF2B5EF4-FFF2-40B4-BE49-F238E27FC236}">
                <a16:creationId xmlns:a16="http://schemas.microsoft.com/office/drawing/2014/main" id="{8D75EA7E-A90D-42B5-A7CD-60176E9FF34F}"/>
              </a:ext>
            </a:extLst>
          </p:cNvPr>
          <p:cNvSpPr/>
          <p:nvPr/>
        </p:nvSpPr>
        <p:spPr>
          <a:xfrm>
            <a:off x="4523448" y="856644"/>
            <a:ext cx="316098" cy="245767"/>
          </a:xfrm>
          <a:custGeom>
            <a:avLst/>
            <a:gdLst>
              <a:gd name="connsiteX0" fmla="*/ 27530 w 289555"/>
              <a:gd name="connsiteY0" fmla="*/ 8779 h 251793"/>
              <a:gd name="connsiteX1" fmla="*/ 113255 w 289555"/>
              <a:gd name="connsiteY1" fmla="*/ 25448 h 251793"/>
              <a:gd name="connsiteX2" fmla="*/ 215649 w 289555"/>
              <a:gd name="connsiteY2" fmla="*/ 101648 h 251793"/>
              <a:gd name="connsiteX3" fmla="*/ 289468 w 289555"/>
              <a:gd name="connsiteY3" fmla="*/ 173085 h 251793"/>
              <a:gd name="connsiteX4" fmla="*/ 201361 w 289555"/>
              <a:gd name="connsiteY4" fmla="*/ 251666 h 251793"/>
              <a:gd name="connsiteX5" fmla="*/ 13243 w 289555"/>
              <a:gd name="connsiteY5" fmla="*/ 154035 h 251793"/>
              <a:gd name="connsiteX6" fmla="*/ 27530 w 289555"/>
              <a:gd name="connsiteY6" fmla="*/ 8779 h 251793"/>
              <a:gd name="connsiteX0" fmla="*/ 27530 w 306205"/>
              <a:gd name="connsiteY0" fmla="*/ 8779 h 251799"/>
              <a:gd name="connsiteX1" fmla="*/ 113255 w 306205"/>
              <a:gd name="connsiteY1" fmla="*/ 25448 h 251799"/>
              <a:gd name="connsiteX2" fmla="*/ 215649 w 306205"/>
              <a:gd name="connsiteY2" fmla="*/ 101648 h 251799"/>
              <a:gd name="connsiteX3" fmla="*/ 306137 w 306205"/>
              <a:gd name="connsiteY3" fmla="*/ 175467 h 251799"/>
              <a:gd name="connsiteX4" fmla="*/ 201361 w 306205"/>
              <a:gd name="connsiteY4" fmla="*/ 251666 h 251799"/>
              <a:gd name="connsiteX5" fmla="*/ 13243 w 306205"/>
              <a:gd name="connsiteY5" fmla="*/ 154035 h 251799"/>
              <a:gd name="connsiteX6" fmla="*/ 27530 w 306205"/>
              <a:gd name="connsiteY6" fmla="*/ 8779 h 251799"/>
              <a:gd name="connsiteX0" fmla="*/ 27530 w 280047"/>
              <a:gd name="connsiteY0" fmla="*/ 8779 h 251825"/>
              <a:gd name="connsiteX1" fmla="*/ 113255 w 280047"/>
              <a:gd name="connsiteY1" fmla="*/ 25448 h 251825"/>
              <a:gd name="connsiteX2" fmla="*/ 215649 w 280047"/>
              <a:gd name="connsiteY2" fmla="*/ 101648 h 251825"/>
              <a:gd name="connsiteX3" fmla="*/ 279943 w 280047"/>
              <a:gd name="connsiteY3" fmla="*/ 184992 h 251825"/>
              <a:gd name="connsiteX4" fmla="*/ 201361 w 280047"/>
              <a:gd name="connsiteY4" fmla="*/ 251666 h 251825"/>
              <a:gd name="connsiteX5" fmla="*/ 13243 w 280047"/>
              <a:gd name="connsiteY5" fmla="*/ 154035 h 251825"/>
              <a:gd name="connsiteX6" fmla="*/ 27530 w 280047"/>
              <a:gd name="connsiteY6" fmla="*/ 8779 h 251825"/>
              <a:gd name="connsiteX0" fmla="*/ 27530 w 308583"/>
              <a:gd name="connsiteY0" fmla="*/ 8779 h 251865"/>
              <a:gd name="connsiteX1" fmla="*/ 113255 w 308583"/>
              <a:gd name="connsiteY1" fmla="*/ 25448 h 251865"/>
              <a:gd name="connsiteX2" fmla="*/ 215649 w 308583"/>
              <a:gd name="connsiteY2" fmla="*/ 101648 h 251865"/>
              <a:gd name="connsiteX3" fmla="*/ 308518 w 308583"/>
              <a:gd name="connsiteY3" fmla="*/ 194517 h 251865"/>
              <a:gd name="connsiteX4" fmla="*/ 201361 w 308583"/>
              <a:gd name="connsiteY4" fmla="*/ 251666 h 251865"/>
              <a:gd name="connsiteX5" fmla="*/ 13243 w 308583"/>
              <a:gd name="connsiteY5" fmla="*/ 154035 h 251865"/>
              <a:gd name="connsiteX6" fmla="*/ 27530 w 308583"/>
              <a:gd name="connsiteY6" fmla="*/ 8779 h 251865"/>
              <a:gd name="connsiteX0" fmla="*/ 13855 w 318720"/>
              <a:gd name="connsiteY0" fmla="*/ 8006 h 255855"/>
              <a:gd name="connsiteX1" fmla="*/ 123392 w 318720"/>
              <a:gd name="connsiteY1" fmla="*/ 29438 h 255855"/>
              <a:gd name="connsiteX2" fmla="*/ 225786 w 318720"/>
              <a:gd name="connsiteY2" fmla="*/ 105638 h 255855"/>
              <a:gd name="connsiteX3" fmla="*/ 318655 w 318720"/>
              <a:gd name="connsiteY3" fmla="*/ 198507 h 255855"/>
              <a:gd name="connsiteX4" fmla="*/ 211498 w 318720"/>
              <a:gd name="connsiteY4" fmla="*/ 255656 h 255855"/>
              <a:gd name="connsiteX5" fmla="*/ 23380 w 318720"/>
              <a:gd name="connsiteY5" fmla="*/ 158025 h 255855"/>
              <a:gd name="connsiteX6" fmla="*/ 13855 w 318720"/>
              <a:gd name="connsiteY6" fmla="*/ 8006 h 25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720" h="255855">
                <a:moveTo>
                  <a:pt x="13855" y="8006"/>
                </a:moveTo>
                <a:cubicBezTo>
                  <a:pt x="30524" y="-13425"/>
                  <a:pt x="88070" y="13166"/>
                  <a:pt x="123392" y="29438"/>
                </a:cubicBezTo>
                <a:cubicBezTo>
                  <a:pt x="158714" y="45710"/>
                  <a:pt x="193242" y="77460"/>
                  <a:pt x="225786" y="105638"/>
                </a:cubicBezTo>
                <a:cubicBezTo>
                  <a:pt x="258330" y="133816"/>
                  <a:pt x="321036" y="173504"/>
                  <a:pt x="318655" y="198507"/>
                </a:cubicBezTo>
                <a:cubicBezTo>
                  <a:pt x="316274" y="223510"/>
                  <a:pt x="257535" y="258831"/>
                  <a:pt x="211498" y="255656"/>
                </a:cubicBezTo>
                <a:cubicBezTo>
                  <a:pt x="165461" y="252481"/>
                  <a:pt x="56320" y="199300"/>
                  <a:pt x="23380" y="158025"/>
                </a:cubicBezTo>
                <a:cubicBezTo>
                  <a:pt x="-9560" y="116750"/>
                  <a:pt x="-2814" y="29437"/>
                  <a:pt x="13855" y="8006"/>
                </a:cubicBezTo>
                <a:close/>
              </a:path>
            </a:pathLst>
          </a:custGeom>
          <a:solidFill>
            <a:srgbClr val="FA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EC14DB-EA01-4857-9F97-E61462BBFC55}"/>
              </a:ext>
            </a:extLst>
          </p:cNvPr>
          <p:cNvSpPr/>
          <p:nvPr/>
        </p:nvSpPr>
        <p:spPr>
          <a:xfrm>
            <a:off x="7234871" y="2213130"/>
            <a:ext cx="607230" cy="5856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B65244-2472-489B-86D5-86B0444A86F5}"/>
              </a:ext>
            </a:extLst>
          </p:cNvPr>
          <p:cNvSpPr txBox="1"/>
          <p:nvPr/>
        </p:nvSpPr>
        <p:spPr>
          <a:xfrm>
            <a:off x="8296748" y="2288568"/>
            <a:ext cx="3468439" cy="3189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Jalan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Akses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Pelabuhan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Patimban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E4C023-FCC0-4C0B-A607-4DFC1A78542B}"/>
              </a:ext>
            </a:extLst>
          </p:cNvPr>
          <p:cNvSpPr/>
          <p:nvPr/>
        </p:nvSpPr>
        <p:spPr>
          <a:xfrm rot="19227215">
            <a:off x="6118782" y="3109085"/>
            <a:ext cx="1560779" cy="4466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9AFB7B-D31D-4185-A0DE-CFECBFD673AF}"/>
              </a:ext>
            </a:extLst>
          </p:cNvPr>
          <p:cNvSpPr txBox="1"/>
          <p:nvPr/>
        </p:nvSpPr>
        <p:spPr>
          <a:xfrm>
            <a:off x="7925832" y="3158904"/>
            <a:ext cx="3232598" cy="565146"/>
          </a:xfrm>
          <a:prstGeom prst="rect">
            <a:avLst/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Rencana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Jalan Tol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Akses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Patimban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(37,5 km)</a:t>
            </a:r>
          </a:p>
        </p:txBody>
      </p:sp>
      <p:sp>
        <p:nvSpPr>
          <p:cNvPr id="46" name="Freeform: Shape 39">
            <a:extLst>
              <a:ext uri="{FF2B5EF4-FFF2-40B4-BE49-F238E27FC236}">
                <a16:creationId xmlns:a16="http://schemas.microsoft.com/office/drawing/2014/main" id="{18D06783-8B30-4C37-9C3C-0A862C7DFBBC}"/>
              </a:ext>
            </a:extLst>
          </p:cNvPr>
          <p:cNvSpPr/>
          <p:nvPr/>
        </p:nvSpPr>
        <p:spPr>
          <a:xfrm>
            <a:off x="7425514" y="2248112"/>
            <a:ext cx="229082" cy="521517"/>
          </a:xfrm>
          <a:custGeom>
            <a:avLst/>
            <a:gdLst>
              <a:gd name="connsiteX0" fmla="*/ 0 w 230982"/>
              <a:gd name="connsiteY0" fmla="*/ 542925 h 542925"/>
              <a:gd name="connsiteX1" fmla="*/ 85725 w 230982"/>
              <a:gd name="connsiteY1" fmla="*/ 440531 h 542925"/>
              <a:gd name="connsiteX2" fmla="*/ 159544 w 230982"/>
              <a:gd name="connsiteY2" fmla="*/ 183356 h 542925"/>
              <a:gd name="connsiteX3" fmla="*/ 195263 w 230982"/>
              <a:gd name="connsiteY3" fmla="*/ 42862 h 542925"/>
              <a:gd name="connsiteX4" fmla="*/ 230982 w 230982"/>
              <a:gd name="connsiteY4" fmla="*/ 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982" h="542925">
                <a:moveTo>
                  <a:pt x="0" y="542925"/>
                </a:moveTo>
                <a:cubicBezTo>
                  <a:pt x="29567" y="521692"/>
                  <a:pt x="59134" y="500459"/>
                  <a:pt x="85725" y="440531"/>
                </a:cubicBezTo>
                <a:cubicBezTo>
                  <a:pt x="112316" y="380603"/>
                  <a:pt x="141288" y="249634"/>
                  <a:pt x="159544" y="183356"/>
                </a:cubicBezTo>
                <a:cubicBezTo>
                  <a:pt x="177800" y="117078"/>
                  <a:pt x="183357" y="73421"/>
                  <a:pt x="195263" y="42862"/>
                </a:cubicBezTo>
                <a:cubicBezTo>
                  <a:pt x="207169" y="12303"/>
                  <a:pt x="219075" y="6151"/>
                  <a:pt x="230982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9D25D1D-F4B8-4410-BCA3-FA5811E247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46" y="4080457"/>
            <a:ext cx="4194843" cy="2593258"/>
          </a:xfrm>
          <a:prstGeom prst="rect">
            <a:avLst/>
          </a:prstGeom>
        </p:spPr>
      </p:pic>
      <p:sp>
        <p:nvSpPr>
          <p:cNvPr id="48" name="Arrow: Left 1">
            <a:extLst>
              <a:ext uri="{FF2B5EF4-FFF2-40B4-BE49-F238E27FC236}">
                <a16:creationId xmlns:a16="http://schemas.microsoft.com/office/drawing/2014/main" id="{EB1289D8-6784-4D8B-AEDC-117DC95CF3B4}"/>
              </a:ext>
            </a:extLst>
          </p:cNvPr>
          <p:cNvSpPr/>
          <p:nvPr/>
        </p:nvSpPr>
        <p:spPr>
          <a:xfrm>
            <a:off x="7119423" y="3219658"/>
            <a:ext cx="1143681" cy="41615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267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0" y="1263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RENCANA JALAN TOL AKSES KE PELABUHAN PATIMBAN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1" y="967408"/>
            <a:ext cx="10223878" cy="56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1273356" y="193724"/>
            <a:ext cx="9515061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RENCANA KONSTRUKSI FASE I-2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oogle Shape;381;p25">
            <a:extLst>
              <a:ext uri="{FF2B5EF4-FFF2-40B4-BE49-F238E27FC236}">
                <a16:creationId xmlns:a16="http://schemas.microsoft.com/office/drawing/2014/main" id="{5C5AB80F-0F24-4D5F-9F6D-4FA17B22C7FB}"/>
              </a:ext>
            </a:extLst>
          </p:cNvPr>
          <p:cNvGrpSpPr/>
          <p:nvPr/>
        </p:nvGrpSpPr>
        <p:grpSpPr>
          <a:xfrm rot="8622228" flipH="1">
            <a:off x="4545422" y="813273"/>
            <a:ext cx="1578368" cy="1978998"/>
            <a:chOff x="3103841" y="-1587421"/>
            <a:chExt cx="1531210" cy="1740911"/>
          </a:xfrm>
        </p:grpSpPr>
        <p:cxnSp>
          <p:nvCxnSpPr>
            <p:cNvPr id="10" name="Google Shape;382;p25">
              <a:extLst>
                <a:ext uri="{FF2B5EF4-FFF2-40B4-BE49-F238E27FC236}">
                  <a16:creationId xmlns:a16="http://schemas.microsoft.com/office/drawing/2014/main" id="{E43305BA-26A1-4951-9CF4-6579460CA160}"/>
                </a:ext>
              </a:extLst>
            </p:cNvPr>
            <p:cNvCxnSpPr/>
            <p:nvPr/>
          </p:nvCxnSpPr>
          <p:spPr>
            <a:xfrm rot="-2018947" flipH="1">
              <a:off x="3552347" y="44045"/>
              <a:ext cx="349212" cy="1429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383;p25">
              <a:extLst>
                <a:ext uri="{FF2B5EF4-FFF2-40B4-BE49-F238E27FC236}">
                  <a16:creationId xmlns:a16="http://schemas.microsoft.com/office/drawing/2014/main" id="{B69564F2-4C9B-4302-8DE0-5386694E380D}"/>
                </a:ext>
              </a:extLst>
            </p:cNvPr>
            <p:cNvCxnSpPr/>
            <p:nvPr/>
          </p:nvCxnSpPr>
          <p:spPr>
            <a:xfrm rot="8622228" flipH="1">
              <a:off x="3370440" y="-1411152"/>
              <a:ext cx="998012" cy="12278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800" t="20317" r="21492" b="2464"/>
          <a:stretch/>
        </p:blipFill>
        <p:spPr>
          <a:xfrm>
            <a:off x="19685" y="897665"/>
            <a:ext cx="8010422" cy="5728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Freeform 12"/>
          <p:cNvSpPr/>
          <p:nvPr/>
        </p:nvSpPr>
        <p:spPr>
          <a:xfrm>
            <a:off x="1972593" y="3324499"/>
            <a:ext cx="1246743" cy="1601420"/>
          </a:xfrm>
          <a:custGeom>
            <a:avLst/>
            <a:gdLst>
              <a:gd name="connsiteX0" fmla="*/ 731520 w 1653540"/>
              <a:gd name="connsiteY0" fmla="*/ 0 h 2118360"/>
              <a:gd name="connsiteX1" fmla="*/ 1653540 w 1653540"/>
              <a:gd name="connsiteY1" fmla="*/ 472440 h 2118360"/>
              <a:gd name="connsiteX2" fmla="*/ 861060 w 1653540"/>
              <a:gd name="connsiteY2" fmla="*/ 2118360 h 2118360"/>
              <a:gd name="connsiteX3" fmla="*/ 0 w 1653540"/>
              <a:gd name="connsiteY3" fmla="*/ 1714500 h 2118360"/>
              <a:gd name="connsiteX4" fmla="*/ 731520 w 1653540"/>
              <a:gd name="connsiteY4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540" h="2118360">
                <a:moveTo>
                  <a:pt x="731520" y="0"/>
                </a:moveTo>
                <a:lnTo>
                  <a:pt x="1653540" y="472440"/>
                </a:lnTo>
                <a:lnTo>
                  <a:pt x="861060" y="2118360"/>
                </a:lnTo>
                <a:lnTo>
                  <a:pt x="0" y="1714500"/>
                </a:lnTo>
                <a:lnTo>
                  <a:pt x="73152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reeform 13"/>
          <p:cNvSpPr/>
          <p:nvPr/>
        </p:nvSpPr>
        <p:spPr>
          <a:xfrm>
            <a:off x="3726645" y="1564028"/>
            <a:ext cx="2300026" cy="4202384"/>
          </a:xfrm>
          <a:custGeom>
            <a:avLst/>
            <a:gdLst>
              <a:gd name="connsiteX0" fmla="*/ 0 w 2717800"/>
              <a:gd name="connsiteY0" fmla="*/ 4597400 h 4965700"/>
              <a:gd name="connsiteX1" fmla="*/ 774700 w 2717800"/>
              <a:gd name="connsiteY1" fmla="*/ 4965700 h 4965700"/>
              <a:gd name="connsiteX2" fmla="*/ 2717800 w 2717800"/>
              <a:gd name="connsiteY2" fmla="*/ 723900 h 4965700"/>
              <a:gd name="connsiteX3" fmla="*/ 1790700 w 2717800"/>
              <a:gd name="connsiteY3" fmla="*/ 0 h 4965700"/>
              <a:gd name="connsiteX4" fmla="*/ 1790700 w 2717800"/>
              <a:gd name="connsiteY4" fmla="*/ 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800" h="4965700">
                <a:moveTo>
                  <a:pt x="0" y="4597400"/>
                </a:moveTo>
                <a:lnTo>
                  <a:pt x="774700" y="4965700"/>
                </a:lnTo>
                <a:lnTo>
                  <a:pt x="2717800" y="723900"/>
                </a:lnTo>
                <a:lnTo>
                  <a:pt x="1790700" y="0"/>
                </a:lnTo>
                <a:lnTo>
                  <a:pt x="1790700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Freeform 14"/>
          <p:cNvSpPr/>
          <p:nvPr/>
        </p:nvSpPr>
        <p:spPr>
          <a:xfrm>
            <a:off x="1899522" y="1037386"/>
            <a:ext cx="2654703" cy="4331358"/>
          </a:xfrm>
          <a:custGeom>
            <a:avLst/>
            <a:gdLst>
              <a:gd name="connsiteX0" fmla="*/ 3136900 w 3136900"/>
              <a:gd name="connsiteY0" fmla="*/ 266700 h 5118100"/>
              <a:gd name="connsiteX1" fmla="*/ 1854200 w 3136900"/>
              <a:gd name="connsiteY1" fmla="*/ 0 h 5118100"/>
              <a:gd name="connsiteX2" fmla="*/ 0 w 3136900"/>
              <a:gd name="connsiteY2" fmla="*/ 4254500 h 5118100"/>
              <a:gd name="connsiteX3" fmla="*/ 1943100 w 3136900"/>
              <a:gd name="connsiteY3" fmla="*/ 5118100 h 51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6900" h="5118100">
                <a:moveTo>
                  <a:pt x="3136900" y="266700"/>
                </a:moveTo>
                <a:lnTo>
                  <a:pt x="1854200" y="0"/>
                </a:lnTo>
                <a:lnTo>
                  <a:pt x="0" y="4254500"/>
                </a:lnTo>
                <a:lnTo>
                  <a:pt x="1943100" y="511810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Freeform 15"/>
          <p:cNvSpPr/>
          <p:nvPr/>
        </p:nvSpPr>
        <p:spPr>
          <a:xfrm>
            <a:off x="2816805" y="1324865"/>
            <a:ext cx="2312098" cy="2176425"/>
          </a:xfrm>
          <a:custGeom>
            <a:avLst/>
            <a:gdLst>
              <a:gd name="connsiteX0" fmla="*/ 0 w 1947863"/>
              <a:gd name="connsiteY0" fmla="*/ 1104900 h 1833563"/>
              <a:gd name="connsiteX1" fmla="*/ 381000 w 1947863"/>
              <a:gd name="connsiteY1" fmla="*/ 247650 h 1833563"/>
              <a:gd name="connsiteX2" fmla="*/ 1014413 w 1947863"/>
              <a:gd name="connsiteY2" fmla="*/ 542925 h 1833563"/>
              <a:gd name="connsiteX3" fmla="*/ 1585913 w 1947863"/>
              <a:gd name="connsiteY3" fmla="*/ 0 h 1833563"/>
              <a:gd name="connsiteX4" fmla="*/ 1947863 w 1947863"/>
              <a:gd name="connsiteY4" fmla="*/ 176213 h 1833563"/>
              <a:gd name="connsiteX5" fmla="*/ 1843088 w 1947863"/>
              <a:gd name="connsiteY5" fmla="*/ 900113 h 1833563"/>
              <a:gd name="connsiteX6" fmla="*/ 1409700 w 1947863"/>
              <a:gd name="connsiteY6" fmla="*/ 1833563 h 1833563"/>
              <a:gd name="connsiteX7" fmla="*/ 0 w 1947863"/>
              <a:gd name="connsiteY7" fmla="*/ 1104900 h 183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7863" h="1833563">
                <a:moveTo>
                  <a:pt x="0" y="1104900"/>
                </a:moveTo>
                <a:lnTo>
                  <a:pt x="381000" y="247650"/>
                </a:lnTo>
                <a:lnTo>
                  <a:pt x="1014413" y="542925"/>
                </a:lnTo>
                <a:lnTo>
                  <a:pt x="1585913" y="0"/>
                </a:lnTo>
                <a:lnTo>
                  <a:pt x="1947863" y="176213"/>
                </a:lnTo>
                <a:lnTo>
                  <a:pt x="1843088" y="900113"/>
                </a:lnTo>
                <a:lnTo>
                  <a:pt x="1409700" y="1833563"/>
                </a:lnTo>
                <a:lnTo>
                  <a:pt x="0" y="1104900"/>
                </a:lnTo>
                <a:close/>
              </a:path>
            </a:pathLst>
          </a:custGeom>
          <a:solidFill>
            <a:srgbClr val="7030A0">
              <a:alpha val="6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Freeform 16"/>
          <p:cNvSpPr/>
          <p:nvPr/>
        </p:nvSpPr>
        <p:spPr>
          <a:xfrm>
            <a:off x="2973696" y="1385918"/>
            <a:ext cx="1998918" cy="2876272"/>
          </a:xfrm>
          <a:custGeom>
            <a:avLst/>
            <a:gdLst>
              <a:gd name="connsiteX0" fmla="*/ 190500 w 1684020"/>
              <a:gd name="connsiteY0" fmla="*/ 1905000 h 2423160"/>
              <a:gd name="connsiteX1" fmla="*/ 274320 w 1684020"/>
              <a:gd name="connsiteY1" fmla="*/ 1760220 h 2423160"/>
              <a:gd name="connsiteX2" fmla="*/ 815340 w 1684020"/>
              <a:gd name="connsiteY2" fmla="*/ 1729740 h 2423160"/>
              <a:gd name="connsiteX3" fmla="*/ 1577340 w 1684020"/>
              <a:gd name="connsiteY3" fmla="*/ 0 h 2423160"/>
              <a:gd name="connsiteX4" fmla="*/ 1684020 w 1684020"/>
              <a:gd name="connsiteY4" fmla="*/ 76200 h 2423160"/>
              <a:gd name="connsiteX5" fmla="*/ 1005840 w 1684020"/>
              <a:gd name="connsiteY5" fmla="*/ 1760220 h 2423160"/>
              <a:gd name="connsiteX6" fmla="*/ 769620 w 1684020"/>
              <a:gd name="connsiteY6" fmla="*/ 2331720 h 2423160"/>
              <a:gd name="connsiteX7" fmla="*/ 472440 w 1684020"/>
              <a:gd name="connsiteY7" fmla="*/ 2423160 h 2423160"/>
              <a:gd name="connsiteX8" fmla="*/ 205740 w 1684020"/>
              <a:gd name="connsiteY8" fmla="*/ 2423160 h 2423160"/>
              <a:gd name="connsiteX9" fmla="*/ 0 w 1684020"/>
              <a:gd name="connsiteY9" fmla="*/ 2324100 h 2423160"/>
              <a:gd name="connsiteX10" fmla="*/ 190500 w 1684020"/>
              <a:gd name="connsiteY10" fmla="*/ 1905000 h 242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4020" h="2423160">
                <a:moveTo>
                  <a:pt x="190500" y="1905000"/>
                </a:moveTo>
                <a:lnTo>
                  <a:pt x="274320" y="1760220"/>
                </a:lnTo>
                <a:lnTo>
                  <a:pt x="815340" y="1729740"/>
                </a:lnTo>
                <a:lnTo>
                  <a:pt x="1577340" y="0"/>
                </a:lnTo>
                <a:lnTo>
                  <a:pt x="1684020" y="76200"/>
                </a:lnTo>
                <a:lnTo>
                  <a:pt x="1005840" y="1760220"/>
                </a:lnTo>
                <a:lnTo>
                  <a:pt x="769620" y="2331720"/>
                </a:lnTo>
                <a:lnTo>
                  <a:pt x="472440" y="2423160"/>
                </a:lnTo>
                <a:lnTo>
                  <a:pt x="205740" y="2423160"/>
                </a:lnTo>
                <a:lnTo>
                  <a:pt x="0" y="2324100"/>
                </a:lnTo>
                <a:lnTo>
                  <a:pt x="190500" y="1905000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677625" y="3398738"/>
          <a:ext cx="112758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15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LEGENDA</a:t>
                      </a:r>
                      <a:endParaRPr lang="en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15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Paket</a:t>
                      </a:r>
                      <a:r>
                        <a:rPr lang="en-US" sz="1200" dirty="0"/>
                        <a:t> 1</a:t>
                      </a:r>
                      <a:endParaRPr lang="en-ID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15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Paket</a:t>
                      </a:r>
                      <a:r>
                        <a:rPr lang="en-US" sz="1200" dirty="0"/>
                        <a:t> 2</a:t>
                      </a:r>
                      <a:endParaRPr lang="en-ID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15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Paket</a:t>
                      </a:r>
                      <a:r>
                        <a:rPr lang="en-US" sz="1200" dirty="0"/>
                        <a:t> 5</a:t>
                      </a:r>
                      <a:endParaRPr lang="en-ID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15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Paket</a:t>
                      </a:r>
                      <a:r>
                        <a:rPr lang="en-US" sz="1200" dirty="0"/>
                        <a:t> 6</a:t>
                      </a:r>
                      <a:endParaRPr lang="en-ID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15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Paket</a:t>
                      </a:r>
                      <a:r>
                        <a:rPr lang="en-US" sz="1200" baseline="0" dirty="0"/>
                        <a:t> 7</a:t>
                      </a:r>
                      <a:endParaRPr lang="en-ID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3934" t="19288" r="19036"/>
          <a:stretch/>
        </p:blipFill>
        <p:spPr>
          <a:xfrm>
            <a:off x="8110798" y="910365"/>
            <a:ext cx="3984493" cy="2347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69054" y="3341762"/>
            <a:ext cx="386798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SITEPLAN BUILDING ADMINISTRATION AREA</a:t>
            </a:r>
            <a:endParaRPr lang="en-ID" sz="16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r="58016" b="62442"/>
          <a:stretch/>
        </p:blipFill>
        <p:spPr bwMode="auto">
          <a:xfrm>
            <a:off x="8123498" y="3795231"/>
            <a:ext cx="3957466" cy="2716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正方形/長方形 1"/>
          <p:cNvSpPr/>
          <p:nvPr/>
        </p:nvSpPr>
        <p:spPr>
          <a:xfrm>
            <a:off x="8143287" y="5241936"/>
            <a:ext cx="3842452" cy="419100"/>
          </a:xfrm>
          <a:prstGeom prst="rect">
            <a:avLst/>
          </a:prstGeom>
          <a:solidFill>
            <a:srgbClr val="FF0000">
              <a:alpha val="21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Freeform 24"/>
          <p:cNvSpPr/>
          <p:nvPr/>
        </p:nvSpPr>
        <p:spPr>
          <a:xfrm>
            <a:off x="2625833" y="4158822"/>
            <a:ext cx="1567779" cy="1292664"/>
          </a:xfrm>
          <a:custGeom>
            <a:avLst/>
            <a:gdLst>
              <a:gd name="connsiteX0" fmla="*/ 327025 w 1320800"/>
              <a:gd name="connsiteY0" fmla="*/ 0 h 1089025"/>
              <a:gd name="connsiteX1" fmla="*/ 527050 w 1320800"/>
              <a:gd name="connsiteY1" fmla="*/ 98425 h 1089025"/>
              <a:gd name="connsiteX2" fmla="*/ 742950 w 1320800"/>
              <a:gd name="connsiteY2" fmla="*/ 98425 h 1089025"/>
              <a:gd name="connsiteX3" fmla="*/ 1066800 w 1320800"/>
              <a:gd name="connsiteY3" fmla="*/ 6350 h 1089025"/>
              <a:gd name="connsiteX4" fmla="*/ 1320800 w 1320800"/>
              <a:gd name="connsiteY4" fmla="*/ 92075 h 1089025"/>
              <a:gd name="connsiteX5" fmla="*/ 1212850 w 1320800"/>
              <a:gd name="connsiteY5" fmla="*/ 485775 h 1089025"/>
              <a:gd name="connsiteX6" fmla="*/ 952500 w 1320800"/>
              <a:gd name="connsiteY6" fmla="*/ 1089025 h 1089025"/>
              <a:gd name="connsiteX7" fmla="*/ 0 w 1320800"/>
              <a:gd name="connsiteY7" fmla="*/ 673100 h 1089025"/>
              <a:gd name="connsiteX8" fmla="*/ 327025 w 1320800"/>
              <a:gd name="connsiteY8" fmla="*/ 0 h 10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800" h="1089025">
                <a:moveTo>
                  <a:pt x="327025" y="0"/>
                </a:moveTo>
                <a:lnTo>
                  <a:pt x="527050" y="98425"/>
                </a:lnTo>
                <a:lnTo>
                  <a:pt x="742950" y="98425"/>
                </a:lnTo>
                <a:lnTo>
                  <a:pt x="1066800" y="6350"/>
                </a:lnTo>
                <a:lnTo>
                  <a:pt x="1320800" y="92075"/>
                </a:lnTo>
                <a:lnTo>
                  <a:pt x="1212850" y="485775"/>
                </a:lnTo>
                <a:lnTo>
                  <a:pt x="952500" y="1089025"/>
                </a:lnTo>
                <a:lnTo>
                  <a:pt x="0" y="673100"/>
                </a:lnTo>
                <a:lnTo>
                  <a:pt x="327025" y="0"/>
                </a:lnTo>
                <a:close/>
              </a:path>
            </a:pathLst>
          </a:custGeom>
          <a:solidFill>
            <a:srgbClr val="92D050">
              <a:alpha val="5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Freeform 25"/>
          <p:cNvSpPr/>
          <p:nvPr/>
        </p:nvSpPr>
        <p:spPr>
          <a:xfrm>
            <a:off x="2516075" y="2638667"/>
            <a:ext cx="1981200" cy="1612900"/>
          </a:xfrm>
          <a:custGeom>
            <a:avLst/>
            <a:gdLst>
              <a:gd name="connsiteX0" fmla="*/ 279400 w 1981200"/>
              <a:gd name="connsiteY0" fmla="*/ 0 h 1612900"/>
              <a:gd name="connsiteX1" fmla="*/ 1981200 w 1981200"/>
              <a:gd name="connsiteY1" fmla="*/ 882650 h 1612900"/>
              <a:gd name="connsiteX2" fmla="*/ 1701800 w 1981200"/>
              <a:gd name="connsiteY2" fmla="*/ 1612900 h 1612900"/>
              <a:gd name="connsiteX3" fmla="*/ 1377950 w 1981200"/>
              <a:gd name="connsiteY3" fmla="*/ 1492250 h 1612900"/>
              <a:gd name="connsiteX4" fmla="*/ 990600 w 1981200"/>
              <a:gd name="connsiteY4" fmla="*/ 1600200 h 1612900"/>
              <a:gd name="connsiteX5" fmla="*/ 742950 w 1981200"/>
              <a:gd name="connsiteY5" fmla="*/ 1606550 h 1612900"/>
              <a:gd name="connsiteX6" fmla="*/ 495300 w 1981200"/>
              <a:gd name="connsiteY6" fmla="*/ 1485900 h 1612900"/>
              <a:gd name="connsiteX7" fmla="*/ 711200 w 1981200"/>
              <a:gd name="connsiteY7" fmla="*/ 1003300 h 1612900"/>
              <a:gd name="connsiteX8" fmla="*/ 0 w 1981200"/>
              <a:gd name="connsiteY8" fmla="*/ 679450 h 1612900"/>
              <a:gd name="connsiteX9" fmla="*/ 279400 w 1981200"/>
              <a:gd name="connsiteY9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1200" h="1612900">
                <a:moveTo>
                  <a:pt x="279400" y="0"/>
                </a:moveTo>
                <a:lnTo>
                  <a:pt x="1981200" y="882650"/>
                </a:lnTo>
                <a:lnTo>
                  <a:pt x="1701800" y="1612900"/>
                </a:lnTo>
                <a:lnTo>
                  <a:pt x="1377950" y="1492250"/>
                </a:lnTo>
                <a:lnTo>
                  <a:pt x="990600" y="1600200"/>
                </a:lnTo>
                <a:lnTo>
                  <a:pt x="742950" y="1606550"/>
                </a:lnTo>
                <a:lnTo>
                  <a:pt x="495300" y="1485900"/>
                </a:lnTo>
                <a:lnTo>
                  <a:pt x="711200" y="1003300"/>
                </a:lnTo>
                <a:lnTo>
                  <a:pt x="0" y="679450"/>
                </a:lnTo>
                <a:lnTo>
                  <a:pt x="279400" y="0"/>
                </a:lnTo>
                <a:close/>
              </a:path>
            </a:pathLst>
          </a:custGeom>
          <a:solidFill>
            <a:srgbClr val="FFC000">
              <a:alpha val="6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Freeform 26"/>
          <p:cNvSpPr/>
          <p:nvPr/>
        </p:nvSpPr>
        <p:spPr>
          <a:xfrm>
            <a:off x="2516075" y="2639672"/>
            <a:ext cx="1981200" cy="1612900"/>
          </a:xfrm>
          <a:custGeom>
            <a:avLst/>
            <a:gdLst>
              <a:gd name="connsiteX0" fmla="*/ 279400 w 1981200"/>
              <a:gd name="connsiteY0" fmla="*/ 0 h 1612900"/>
              <a:gd name="connsiteX1" fmla="*/ 1981200 w 1981200"/>
              <a:gd name="connsiteY1" fmla="*/ 882650 h 1612900"/>
              <a:gd name="connsiteX2" fmla="*/ 1701800 w 1981200"/>
              <a:gd name="connsiteY2" fmla="*/ 1612900 h 1612900"/>
              <a:gd name="connsiteX3" fmla="*/ 1377950 w 1981200"/>
              <a:gd name="connsiteY3" fmla="*/ 1492250 h 1612900"/>
              <a:gd name="connsiteX4" fmla="*/ 990600 w 1981200"/>
              <a:gd name="connsiteY4" fmla="*/ 1600200 h 1612900"/>
              <a:gd name="connsiteX5" fmla="*/ 742950 w 1981200"/>
              <a:gd name="connsiteY5" fmla="*/ 1606550 h 1612900"/>
              <a:gd name="connsiteX6" fmla="*/ 495300 w 1981200"/>
              <a:gd name="connsiteY6" fmla="*/ 1485900 h 1612900"/>
              <a:gd name="connsiteX7" fmla="*/ 711200 w 1981200"/>
              <a:gd name="connsiteY7" fmla="*/ 1003300 h 1612900"/>
              <a:gd name="connsiteX8" fmla="*/ 0 w 1981200"/>
              <a:gd name="connsiteY8" fmla="*/ 679450 h 1612900"/>
              <a:gd name="connsiteX9" fmla="*/ 279400 w 1981200"/>
              <a:gd name="connsiteY9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1200" h="1612900">
                <a:moveTo>
                  <a:pt x="279400" y="0"/>
                </a:moveTo>
                <a:lnTo>
                  <a:pt x="1981200" y="882650"/>
                </a:lnTo>
                <a:lnTo>
                  <a:pt x="1701800" y="1612900"/>
                </a:lnTo>
                <a:lnTo>
                  <a:pt x="1377950" y="1492250"/>
                </a:lnTo>
                <a:lnTo>
                  <a:pt x="990600" y="1600200"/>
                </a:lnTo>
                <a:lnTo>
                  <a:pt x="742950" y="1606550"/>
                </a:lnTo>
                <a:lnTo>
                  <a:pt x="495300" y="1485900"/>
                </a:lnTo>
                <a:lnTo>
                  <a:pt x="711200" y="1003300"/>
                </a:lnTo>
                <a:lnTo>
                  <a:pt x="0" y="679450"/>
                </a:lnTo>
                <a:lnTo>
                  <a:pt x="27940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/>
          <p:cNvSpPr/>
          <p:nvPr/>
        </p:nvSpPr>
        <p:spPr>
          <a:xfrm>
            <a:off x="2935373" y="2994392"/>
            <a:ext cx="289435" cy="289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9" name="Elbow Connector 28"/>
          <p:cNvCxnSpPr>
            <a:stCxn id="28" idx="6"/>
          </p:cNvCxnSpPr>
          <p:nvPr/>
        </p:nvCxnSpPr>
        <p:spPr>
          <a:xfrm>
            <a:off x="3224808" y="3139110"/>
            <a:ext cx="3458100" cy="1981116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2615753" y="4129668"/>
            <a:ext cx="1567779" cy="1292664"/>
          </a:xfrm>
          <a:custGeom>
            <a:avLst/>
            <a:gdLst>
              <a:gd name="connsiteX0" fmla="*/ 327025 w 1320800"/>
              <a:gd name="connsiteY0" fmla="*/ 0 h 1089025"/>
              <a:gd name="connsiteX1" fmla="*/ 527050 w 1320800"/>
              <a:gd name="connsiteY1" fmla="*/ 98425 h 1089025"/>
              <a:gd name="connsiteX2" fmla="*/ 742950 w 1320800"/>
              <a:gd name="connsiteY2" fmla="*/ 98425 h 1089025"/>
              <a:gd name="connsiteX3" fmla="*/ 1066800 w 1320800"/>
              <a:gd name="connsiteY3" fmla="*/ 6350 h 1089025"/>
              <a:gd name="connsiteX4" fmla="*/ 1320800 w 1320800"/>
              <a:gd name="connsiteY4" fmla="*/ 92075 h 1089025"/>
              <a:gd name="connsiteX5" fmla="*/ 1212850 w 1320800"/>
              <a:gd name="connsiteY5" fmla="*/ 485775 h 1089025"/>
              <a:gd name="connsiteX6" fmla="*/ 952500 w 1320800"/>
              <a:gd name="connsiteY6" fmla="*/ 1089025 h 1089025"/>
              <a:gd name="connsiteX7" fmla="*/ 0 w 1320800"/>
              <a:gd name="connsiteY7" fmla="*/ 673100 h 1089025"/>
              <a:gd name="connsiteX8" fmla="*/ 327025 w 1320800"/>
              <a:gd name="connsiteY8" fmla="*/ 0 h 10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0800" h="1089025">
                <a:moveTo>
                  <a:pt x="327025" y="0"/>
                </a:moveTo>
                <a:lnTo>
                  <a:pt x="527050" y="98425"/>
                </a:lnTo>
                <a:lnTo>
                  <a:pt x="742950" y="98425"/>
                </a:lnTo>
                <a:lnTo>
                  <a:pt x="1066800" y="6350"/>
                </a:lnTo>
                <a:lnTo>
                  <a:pt x="1320800" y="92075"/>
                </a:lnTo>
                <a:lnTo>
                  <a:pt x="1212850" y="485775"/>
                </a:lnTo>
                <a:lnTo>
                  <a:pt x="952500" y="1089025"/>
                </a:lnTo>
                <a:lnTo>
                  <a:pt x="0" y="673100"/>
                </a:lnTo>
                <a:lnTo>
                  <a:pt x="327025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/>
          <p:cNvSpPr/>
          <p:nvPr/>
        </p:nvSpPr>
        <p:spPr>
          <a:xfrm>
            <a:off x="3212946" y="4499542"/>
            <a:ext cx="289435" cy="289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/>
          <p:cNvSpPr txBox="1"/>
          <p:nvPr/>
        </p:nvSpPr>
        <p:spPr>
          <a:xfrm>
            <a:off x="8199465" y="987308"/>
            <a:ext cx="23596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ID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211909" y="1056412"/>
            <a:ext cx="239820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b="1" dirty="0" err="1"/>
              <a:t>Paket</a:t>
            </a:r>
            <a:r>
              <a:rPr lang="en-US" sz="1400" b="1" dirty="0"/>
              <a:t> 5</a:t>
            </a:r>
          </a:p>
          <a:p>
            <a:pPr marL="166688" indent="-166688"/>
            <a:r>
              <a:rPr lang="en-US" sz="1400" i="1" dirty="0"/>
              <a:t>	Car Terminal Construction</a:t>
            </a:r>
            <a:r>
              <a:rPr lang="en-ID" sz="1400" i="1" dirty="0"/>
              <a:t> and Administration Building</a:t>
            </a:r>
          </a:p>
          <a:p>
            <a:pPr marL="166688" lvl="0" indent="-166688"/>
            <a:r>
              <a:rPr lang="en-US" sz="1400" kern="0" dirty="0">
                <a:solidFill>
                  <a:prstClr val="black"/>
                </a:solidFill>
              </a:rPr>
              <a:t>	</a:t>
            </a:r>
            <a:r>
              <a:rPr lang="en-US" sz="1400" b="1" kern="0" dirty="0">
                <a:solidFill>
                  <a:prstClr val="black"/>
                </a:solidFill>
              </a:rPr>
              <a:t>66 Ha (</a:t>
            </a:r>
            <a:r>
              <a:rPr lang="en-US" sz="1400" b="1" kern="0" dirty="0" err="1">
                <a:solidFill>
                  <a:prstClr val="black"/>
                </a:solidFill>
              </a:rPr>
              <a:t>Kap.Kumulatif</a:t>
            </a:r>
            <a:r>
              <a:rPr lang="en-US" sz="1400" b="1" kern="0" dirty="0">
                <a:solidFill>
                  <a:prstClr val="black"/>
                </a:solidFill>
              </a:rPr>
              <a:t> 3,75 </a:t>
            </a:r>
            <a:r>
              <a:rPr lang="en-US" sz="1400" b="1" kern="0" dirty="0" err="1">
                <a:solidFill>
                  <a:prstClr val="black"/>
                </a:solidFill>
              </a:rPr>
              <a:t>juta</a:t>
            </a:r>
            <a:r>
              <a:rPr lang="en-US" sz="1400" b="1" kern="0" dirty="0">
                <a:solidFill>
                  <a:prstClr val="black"/>
                </a:solidFill>
              </a:rPr>
              <a:t>  TEUs)</a:t>
            </a:r>
          </a:p>
          <a:p>
            <a:pPr marL="166688" lvl="0" indent="-166688"/>
            <a:endParaRPr lang="en-ID" sz="1400" i="1" dirty="0"/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1400" b="1" dirty="0" err="1"/>
              <a:t>Paket</a:t>
            </a:r>
            <a:r>
              <a:rPr lang="en-US" sz="1400" b="1" dirty="0"/>
              <a:t> 6 </a:t>
            </a:r>
          </a:p>
          <a:p>
            <a:pPr marL="166688" indent="-166688"/>
            <a:r>
              <a:rPr lang="en-US" sz="1400" i="1" dirty="0"/>
              <a:t>	Container Terminal No.2 Construction</a:t>
            </a:r>
          </a:p>
          <a:p>
            <a:pPr marL="166688" lvl="0" indent="-166688"/>
            <a:r>
              <a:rPr lang="en-US" sz="1400" kern="0" dirty="0">
                <a:solidFill>
                  <a:prstClr val="black"/>
                </a:solidFill>
              </a:rPr>
              <a:t>	</a:t>
            </a:r>
            <a:r>
              <a:rPr lang="en-US" sz="1400" b="1" kern="0" dirty="0">
                <a:solidFill>
                  <a:prstClr val="black"/>
                </a:solidFill>
              </a:rPr>
              <a:t>25Ha (</a:t>
            </a:r>
            <a:r>
              <a:rPr lang="en-US" sz="1400" b="1" kern="0" dirty="0" err="1">
                <a:solidFill>
                  <a:prstClr val="black"/>
                </a:solidFill>
              </a:rPr>
              <a:t>Kap</a:t>
            </a:r>
            <a:r>
              <a:rPr lang="en-US" sz="1400" b="1" kern="0" dirty="0">
                <a:solidFill>
                  <a:prstClr val="black"/>
                </a:solidFill>
              </a:rPr>
              <a:t>. </a:t>
            </a:r>
            <a:r>
              <a:rPr lang="en-US" sz="1400" b="1" kern="0" dirty="0" err="1">
                <a:solidFill>
                  <a:prstClr val="black"/>
                </a:solidFill>
              </a:rPr>
              <a:t>Kumulatif</a:t>
            </a:r>
            <a:r>
              <a:rPr lang="en-US" sz="1400" b="1" kern="0" dirty="0">
                <a:solidFill>
                  <a:prstClr val="black"/>
                </a:solidFill>
              </a:rPr>
              <a:t> 600.000 CBU)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791E7-DE64-2642-A4E9-28C30C0FDE59}"/>
              </a:ext>
            </a:extLst>
          </p:cNvPr>
          <p:cNvCxnSpPr>
            <a:cxnSpLocks/>
          </p:cNvCxnSpPr>
          <p:nvPr/>
        </p:nvCxnSpPr>
        <p:spPr>
          <a:xfrm>
            <a:off x="3502380" y="4644259"/>
            <a:ext cx="3204000" cy="0"/>
          </a:xfrm>
          <a:prstGeom prst="line">
            <a:avLst/>
          </a:prstGeom>
          <a:ln w="41275">
            <a:solidFill>
              <a:srgbClr val="92D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27;p16" descr="LOGO">
            <a:extLst>
              <a:ext uri="{FF2B5EF4-FFF2-40B4-BE49-F238E27FC236}">
                <a16:creationId xmlns:a16="http://schemas.microsoft.com/office/drawing/2014/main" id="{4EF1A3A0-E721-414C-870E-7DCB1FAEAF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5767" y="227195"/>
            <a:ext cx="799465" cy="79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8;p16">
            <a:extLst>
              <a:ext uri="{FF2B5EF4-FFF2-40B4-BE49-F238E27FC236}">
                <a16:creationId xmlns:a16="http://schemas.microsoft.com/office/drawing/2014/main" id="{B90368BA-08BE-46F7-B9E3-34310BD1F43D}"/>
              </a:ext>
            </a:extLst>
          </p:cNvPr>
          <p:cNvSpPr txBox="1"/>
          <p:nvPr/>
        </p:nvSpPr>
        <p:spPr>
          <a:xfrm>
            <a:off x="7771536" y="199973"/>
            <a:ext cx="4152365" cy="54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>
                <a:sym typeface="Arial"/>
              </a:rPr>
              <a:t>KEMENTERIAN PERHUBUNGAN</a:t>
            </a:r>
          </a:p>
          <a:p>
            <a:r>
              <a:rPr lang="en-US" sz="1600" b="1" dirty="0"/>
              <a:t>DIREKTORAT JENDERAL PERHUBUNGAN LAUT</a:t>
            </a:r>
          </a:p>
          <a:p>
            <a:r>
              <a:rPr lang="en-US" sz="1600" b="1" dirty="0"/>
              <a:t>KSOP KELAS II PATIMBAN</a:t>
            </a:r>
          </a:p>
          <a:p>
            <a:endParaRPr lang="en-US" sz="1600" b="1" dirty="0">
              <a:sym typeface="Arial"/>
            </a:endParaRPr>
          </a:p>
          <a:p>
            <a:endParaRPr lang="en-US" sz="1600" b="1" dirty="0">
              <a:sym typeface="Arial"/>
            </a:endParaRPr>
          </a:p>
          <a:p>
            <a:endParaRPr sz="1600" b="1" dirty="0">
              <a:sym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D0DE57-1200-4BA5-B26D-4CA3D0B22EBC}"/>
              </a:ext>
            </a:extLst>
          </p:cNvPr>
          <p:cNvSpPr/>
          <p:nvPr/>
        </p:nvSpPr>
        <p:spPr>
          <a:xfrm>
            <a:off x="182963" y="12508"/>
            <a:ext cx="3158515" cy="1717370"/>
          </a:xfrm>
          <a:custGeom>
            <a:avLst/>
            <a:gdLst>
              <a:gd name="connsiteX0" fmla="*/ 300530 w 2825140"/>
              <a:gd name="connsiteY0" fmla="*/ 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2825140"/>
              <a:gd name="connsiteY0" fmla="*/ 30053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3158515"/>
              <a:gd name="connsiteY0" fmla="*/ 0 h 1745945"/>
              <a:gd name="connsiteX1" fmla="*/ 2857985 w 3158515"/>
              <a:gd name="connsiteY1" fmla="*/ 32845 h 1745945"/>
              <a:gd name="connsiteX2" fmla="*/ 3158515 w 3158515"/>
              <a:gd name="connsiteY2" fmla="*/ 333375 h 1745945"/>
              <a:gd name="connsiteX3" fmla="*/ 1745945 w 3158515"/>
              <a:gd name="connsiteY3" fmla="*/ 1745945 h 1745945"/>
              <a:gd name="connsiteX4" fmla="*/ 0 w 3158515"/>
              <a:gd name="connsiteY4" fmla="*/ 0 h 1745945"/>
              <a:gd name="connsiteX0" fmla="*/ 0 w 3158515"/>
              <a:gd name="connsiteY0" fmla="*/ 0 h 1717370"/>
              <a:gd name="connsiteX1" fmla="*/ 2857985 w 3158515"/>
              <a:gd name="connsiteY1" fmla="*/ 4270 h 1717370"/>
              <a:gd name="connsiteX2" fmla="*/ 3158515 w 3158515"/>
              <a:gd name="connsiteY2" fmla="*/ 304800 h 1717370"/>
              <a:gd name="connsiteX3" fmla="*/ 1745945 w 3158515"/>
              <a:gd name="connsiteY3" fmla="*/ 1717370 h 1717370"/>
              <a:gd name="connsiteX4" fmla="*/ 0 w 3158515"/>
              <a:gd name="connsiteY4" fmla="*/ 0 h 171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1737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9085E4-2B2A-4647-A8FD-15FD72EF07DB}"/>
              </a:ext>
            </a:extLst>
          </p:cNvPr>
          <p:cNvSpPr/>
          <p:nvPr/>
        </p:nvSpPr>
        <p:spPr>
          <a:xfrm flipH="1">
            <a:off x="268891" y="5114546"/>
            <a:ext cx="3158516" cy="1736420"/>
          </a:xfrm>
          <a:custGeom>
            <a:avLst/>
            <a:gdLst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2514593 w 2825140"/>
              <a:gd name="connsiteY2" fmla="*/ 1723117 h 1723117"/>
              <a:gd name="connsiteX3" fmla="*/ 310547 w 2825140"/>
              <a:gd name="connsiteY3" fmla="*/ 1723117 h 1723117"/>
              <a:gd name="connsiteX4" fmla="*/ 0 w 2825140"/>
              <a:gd name="connsiteY4" fmla="*/ 1412570 h 1723117"/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310547 w 2825140"/>
              <a:gd name="connsiteY2" fmla="*/ 1723117 h 1723117"/>
              <a:gd name="connsiteX3" fmla="*/ 0 w 2825140"/>
              <a:gd name="connsiteY3" fmla="*/ 1412570 h 1723117"/>
              <a:gd name="connsiteX4" fmla="*/ 1412570 w 2825140"/>
              <a:gd name="connsiteY4" fmla="*/ 0 h 1723117"/>
              <a:gd name="connsiteX0" fmla="*/ 1412570 w 3158515"/>
              <a:gd name="connsiteY0" fmla="*/ 0 h 1736420"/>
              <a:gd name="connsiteX1" fmla="*/ 3158515 w 3158515"/>
              <a:gd name="connsiteY1" fmla="*/ 1736420 h 1736420"/>
              <a:gd name="connsiteX2" fmla="*/ 310547 w 3158515"/>
              <a:gd name="connsiteY2" fmla="*/ 1723117 h 1736420"/>
              <a:gd name="connsiteX3" fmla="*/ 0 w 3158515"/>
              <a:gd name="connsiteY3" fmla="*/ 1412570 h 1736420"/>
              <a:gd name="connsiteX4" fmla="*/ 1412570 w 3158515"/>
              <a:gd name="connsiteY4" fmla="*/ 0 h 17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3642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13DF-2CC2-4F90-8FB3-2D993FA8C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" y="1023582"/>
            <a:ext cx="12190647" cy="5827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86E9EE-184B-4C54-8DB1-75EE18DA28B8}"/>
              </a:ext>
            </a:extLst>
          </p:cNvPr>
          <p:cNvSpPr txBox="1"/>
          <p:nvPr/>
        </p:nvSpPr>
        <p:spPr>
          <a:xfrm>
            <a:off x="658412" y="1314379"/>
            <a:ext cx="4224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>
                <a:latin typeface="Bahnschrift SemiBold" panose="020B0502040204020203" pitchFamily="34" charset="0"/>
              </a:rPr>
              <a:t>TERIMA KASIH</a:t>
            </a:r>
            <a:endParaRPr lang="en-ID" sz="6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FD9F7-3633-4489-A5D0-CF3DD13A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66" name="Slide Number Placeholder 23">
            <a:extLst>
              <a:ext uri="{FF2B5EF4-FFF2-40B4-BE49-F238E27FC236}">
                <a16:creationId xmlns:a16="http://schemas.microsoft.com/office/drawing/2014/main" id="{278E6F8C-B952-45BD-86DD-3BB53D3E2779}"/>
              </a:ext>
            </a:extLst>
          </p:cNvPr>
          <p:cNvSpPr txBox="1">
            <a:spLocks/>
          </p:cNvSpPr>
          <p:nvPr/>
        </p:nvSpPr>
        <p:spPr>
          <a:xfrm>
            <a:off x="11546969" y="6492876"/>
            <a:ext cx="513843" cy="361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86F86B-E3E7-45F4-9148-E69E88F23FCE}" type="slidenum">
              <a:rPr lang="en-US" sz="2000" b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pPr/>
              <a:t>2</a:t>
            </a:fld>
            <a:endParaRPr lang="en-US" sz="20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object 28">
            <a:extLst>
              <a:ext uri="{FF2B5EF4-FFF2-40B4-BE49-F238E27FC236}">
                <a16:creationId xmlns:a16="http://schemas.microsoft.com/office/drawing/2014/main" id="{247C9B15-EB34-4997-87A5-5500E56A43DA}"/>
              </a:ext>
            </a:extLst>
          </p:cNvPr>
          <p:cNvSpPr txBox="1"/>
          <p:nvPr/>
        </p:nvSpPr>
        <p:spPr>
          <a:xfrm>
            <a:off x="1723035" y="1183247"/>
            <a:ext cx="88646" cy="151891"/>
          </a:xfrm>
          <a:prstGeom prst="rect">
            <a:avLst/>
          </a:prstGeom>
        </p:spPr>
        <p:txBody>
          <a:bodyPr wrap="square" lIns="0" tIns="7111" rIns="0" bIns="0" rtlCol="0">
            <a:noAutofit/>
          </a:bodyPr>
          <a:lstStyle/>
          <a:p>
            <a:pPr marL="12700">
              <a:lnSpc>
                <a:spcPts val="1120"/>
              </a:lnSpc>
            </a:pPr>
            <a:r>
              <a:rPr sz="1000" dirty="0">
                <a:solidFill>
                  <a:srgbClr val="001342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64AB0-2A1B-4F2D-BB96-8F40DB16E925}"/>
              </a:ext>
            </a:extLst>
          </p:cNvPr>
          <p:cNvSpPr txBox="1"/>
          <p:nvPr/>
        </p:nvSpPr>
        <p:spPr>
          <a:xfrm>
            <a:off x="1087854" y="889860"/>
            <a:ext cx="3150075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defRPr/>
            </a:pPr>
            <a:r>
              <a:rPr lang="en-US" altLang="ko-KR" sz="2400" b="1" spc="300" dirty="0">
                <a:solidFill>
                  <a:srgbClr val="24A8C2"/>
                </a:solidFill>
                <a:latin typeface="Arial"/>
                <a:ea typeface="Arial Unicode MS"/>
                <a:cs typeface="Arial" pitchFamily="34" charset="0"/>
              </a:rPr>
              <a:t>REBANA</a:t>
            </a:r>
            <a:r>
              <a:rPr lang="en-US" altLang="ko-KR" sz="2400" b="1" spc="300" dirty="0">
                <a:solidFill>
                  <a:srgbClr val="24A8C2">
                    <a:lumMod val="50000"/>
                  </a:srgbClr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2400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 Unicode MS"/>
                <a:cs typeface="Arial" pitchFamily="34" charset="0"/>
              </a:rPr>
              <a:t>METROPOLITAN</a:t>
            </a:r>
            <a:endParaRPr lang="ko-KR" altLang="en-US" sz="2400" b="1" spc="3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3EDBA-1B4D-43D6-ACEA-138B8C16CEF7}"/>
              </a:ext>
            </a:extLst>
          </p:cNvPr>
          <p:cNvGrpSpPr/>
          <p:nvPr/>
        </p:nvGrpSpPr>
        <p:grpSpPr>
          <a:xfrm>
            <a:off x="905630" y="2339559"/>
            <a:ext cx="3120846" cy="2619427"/>
            <a:chOff x="269189" y="1382308"/>
            <a:chExt cx="3120846" cy="2619427"/>
          </a:xfrm>
        </p:grpSpPr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CB32B910-697C-4F4E-8FCA-8D0B891FC81F}"/>
                </a:ext>
              </a:extLst>
            </p:cNvPr>
            <p:cNvSpPr txBox="1"/>
            <p:nvPr/>
          </p:nvSpPr>
          <p:spPr>
            <a:xfrm>
              <a:off x="1708690" y="1723323"/>
              <a:ext cx="88646" cy="151891"/>
            </a:xfrm>
            <a:prstGeom prst="rect">
              <a:avLst/>
            </a:prstGeom>
          </p:spPr>
          <p:txBody>
            <a:bodyPr wrap="square" lIns="0" tIns="7111" rIns="0" bIns="0" rtlCol="0">
              <a:noAutofit/>
            </a:bodyPr>
            <a:lstStyle/>
            <a:p>
              <a:pPr marL="12700">
                <a:lnSpc>
                  <a:spcPts val="1120"/>
                </a:lnSpc>
              </a:pPr>
              <a:r>
                <a:rPr sz="1050" dirty="0">
                  <a:solidFill>
                    <a:srgbClr val="001342"/>
                  </a:solidFill>
                  <a:latin typeface="Arial"/>
                  <a:cs typeface="Arial"/>
                </a:rPr>
                <a:t>•</a:t>
              </a:r>
              <a:endParaRPr sz="1050">
                <a:latin typeface="Arial"/>
                <a:cs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094CF5-BEFB-4D61-8506-F7A9B38C0E5A}"/>
                </a:ext>
              </a:extLst>
            </p:cNvPr>
            <p:cNvSpPr txBox="1"/>
            <p:nvPr/>
          </p:nvSpPr>
          <p:spPr>
            <a:xfrm>
              <a:off x="269189" y="1382308"/>
              <a:ext cx="3120846" cy="2545377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Rebana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Metropolitan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akan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terintegrasi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dengan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Pelabuhan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Patimban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sehingga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diharapkan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akan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meningkatkan</a:t>
              </a:r>
              <a:r>
                <a:rPr lang="en-US" altLang="ko-KR" sz="1400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sinergi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pengembangan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kawasan</a:t>
              </a:r>
              <a:r>
                <a:rPr lang="en-US" altLang="ko-KR" sz="1400" b="1" dirty="0">
                  <a:solidFill>
                    <a:srgbClr val="17698A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melalui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integrasi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rantai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logistik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industri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besar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menengah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,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kecil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dan </a:t>
              </a:r>
              <a:r>
                <a:rPr lang="en-US" altLang="ko-KR" sz="1400" dirty="0" err="1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peningkatan</a:t>
              </a:r>
              <a:r>
                <a:rPr lang="en-US" altLang="ko-KR" sz="14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konektivitas</a:t>
              </a:r>
              <a:r>
                <a:rPr lang="en-US" altLang="ko-KR" sz="1400" b="1" dirty="0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 </a:t>
              </a:r>
              <a:r>
                <a:rPr lang="en-US" altLang="ko-KR" sz="1400" b="1" dirty="0" err="1">
                  <a:solidFill>
                    <a:srgbClr val="24A8C2"/>
                  </a:solidFill>
                  <a:latin typeface="Arial" panose="020B0604020202020204" pitchFamily="34" charset="0"/>
                  <a:ea typeface="Arial Unicode MS"/>
                  <a:cs typeface="Arial" panose="020B0604020202020204" pitchFamily="34" charset="0"/>
                </a:rPr>
                <a:t>kawasan</a:t>
              </a:r>
              <a:endParaRPr lang="en-US" altLang="ko-KR" sz="1400" b="1" dirty="0">
                <a:solidFill>
                  <a:srgbClr val="24A8C2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94671C-4D8B-4914-8AAA-6348E2E59029}"/>
                </a:ext>
              </a:extLst>
            </p:cNvPr>
            <p:cNvSpPr/>
            <p:nvPr/>
          </p:nvSpPr>
          <p:spPr>
            <a:xfrm>
              <a:off x="370972" y="1442954"/>
              <a:ext cx="199962" cy="152817"/>
            </a:xfrm>
            <a:custGeom>
              <a:avLst/>
              <a:gdLst/>
              <a:ahLst/>
              <a:cxnLst/>
              <a:rect l="l" t="t" r="r" b="b"/>
              <a:pathLst>
                <a:path w="212113" h="166836">
                  <a:moveTo>
                    <a:pt x="197021" y="0"/>
                  </a:moveTo>
                  <a:lnTo>
                    <a:pt x="212113" y="31831"/>
                  </a:lnTo>
                  <a:cubicBezTo>
                    <a:pt x="196746" y="36953"/>
                    <a:pt x="185725" y="44087"/>
                    <a:pt x="179047" y="53234"/>
                  </a:cubicBezTo>
                  <a:cubicBezTo>
                    <a:pt x="172370" y="62381"/>
                    <a:pt x="168849" y="74546"/>
                    <a:pt x="168483" y="89729"/>
                  </a:cubicBezTo>
                  <a:lnTo>
                    <a:pt x="205801" y="89729"/>
                  </a:lnTo>
                  <a:lnTo>
                    <a:pt x="205801" y="166836"/>
                  </a:lnTo>
                  <a:lnTo>
                    <a:pt x="128695" y="166836"/>
                  </a:lnTo>
                  <a:lnTo>
                    <a:pt x="128695" y="111682"/>
                  </a:lnTo>
                  <a:cubicBezTo>
                    <a:pt x="128695" y="89181"/>
                    <a:pt x="130661" y="71527"/>
                    <a:pt x="134594" y="58722"/>
                  </a:cubicBezTo>
                  <a:cubicBezTo>
                    <a:pt x="138527" y="45917"/>
                    <a:pt x="145845" y="34392"/>
                    <a:pt x="156546" y="24147"/>
                  </a:cubicBezTo>
                  <a:cubicBezTo>
                    <a:pt x="167248" y="13903"/>
                    <a:pt x="180739" y="5854"/>
                    <a:pt x="197021" y="0"/>
                  </a:cubicBezTo>
                  <a:close/>
                  <a:moveTo>
                    <a:pt x="68326" y="0"/>
                  </a:moveTo>
                  <a:lnTo>
                    <a:pt x="83418" y="31831"/>
                  </a:lnTo>
                  <a:cubicBezTo>
                    <a:pt x="68052" y="36953"/>
                    <a:pt x="57030" y="44087"/>
                    <a:pt x="50353" y="53234"/>
                  </a:cubicBezTo>
                  <a:cubicBezTo>
                    <a:pt x="43676" y="62381"/>
                    <a:pt x="40154" y="74546"/>
                    <a:pt x="39788" y="89729"/>
                  </a:cubicBezTo>
                  <a:lnTo>
                    <a:pt x="77107" y="89729"/>
                  </a:lnTo>
                  <a:lnTo>
                    <a:pt x="77107" y="166836"/>
                  </a:lnTo>
                  <a:lnTo>
                    <a:pt x="0" y="166836"/>
                  </a:lnTo>
                  <a:lnTo>
                    <a:pt x="0" y="111682"/>
                  </a:lnTo>
                  <a:cubicBezTo>
                    <a:pt x="0" y="89363"/>
                    <a:pt x="1967" y="71756"/>
                    <a:pt x="5900" y="58859"/>
                  </a:cubicBezTo>
                  <a:cubicBezTo>
                    <a:pt x="9833" y="45962"/>
                    <a:pt x="17104" y="34392"/>
                    <a:pt x="27715" y="24147"/>
                  </a:cubicBezTo>
                  <a:cubicBezTo>
                    <a:pt x="38325" y="13903"/>
                    <a:pt x="51862" y="5854"/>
                    <a:pt x="68326" y="0"/>
                  </a:cubicBez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5D6B7-FEA4-458B-B115-730D4AEC9177}"/>
                </a:ext>
              </a:extLst>
            </p:cNvPr>
            <p:cNvSpPr/>
            <p:nvPr/>
          </p:nvSpPr>
          <p:spPr>
            <a:xfrm flipH="1">
              <a:off x="2875753" y="3853635"/>
              <a:ext cx="163661" cy="148100"/>
            </a:xfrm>
            <a:custGeom>
              <a:avLst/>
              <a:gdLst/>
              <a:ahLst/>
              <a:cxnLst/>
              <a:rect l="l" t="t" r="r" b="b"/>
              <a:pathLst>
                <a:path w="212113" h="166836">
                  <a:moveTo>
                    <a:pt x="197021" y="0"/>
                  </a:moveTo>
                  <a:lnTo>
                    <a:pt x="212113" y="31831"/>
                  </a:lnTo>
                  <a:cubicBezTo>
                    <a:pt x="196746" y="36953"/>
                    <a:pt x="185725" y="44087"/>
                    <a:pt x="179047" y="53234"/>
                  </a:cubicBezTo>
                  <a:cubicBezTo>
                    <a:pt x="172370" y="62381"/>
                    <a:pt x="168849" y="74546"/>
                    <a:pt x="168483" y="89729"/>
                  </a:cubicBezTo>
                  <a:lnTo>
                    <a:pt x="205801" y="89729"/>
                  </a:lnTo>
                  <a:lnTo>
                    <a:pt x="205801" y="166836"/>
                  </a:lnTo>
                  <a:lnTo>
                    <a:pt x="128695" y="166836"/>
                  </a:lnTo>
                  <a:lnTo>
                    <a:pt x="128695" y="111682"/>
                  </a:lnTo>
                  <a:cubicBezTo>
                    <a:pt x="128695" y="89181"/>
                    <a:pt x="130661" y="71527"/>
                    <a:pt x="134594" y="58722"/>
                  </a:cubicBezTo>
                  <a:cubicBezTo>
                    <a:pt x="138527" y="45917"/>
                    <a:pt x="145845" y="34392"/>
                    <a:pt x="156546" y="24147"/>
                  </a:cubicBezTo>
                  <a:cubicBezTo>
                    <a:pt x="167248" y="13903"/>
                    <a:pt x="180739" y="5854"/>
                    <a:pt x="197021" y="0"/>
                  </a:cubicBezTo>
                  <a:close/>
                  <a:moveTo>
                    <a:pt x="68326" y="0"/>
                  </a:moveTo>
                  <a:lnTo>
                    <a:pt x="83418" y="31831"/>
                  </a:lnTo>
                  <a:cubicBezTo>
                    <a:pt x="68052" y="36953"/>
                    <a:pt x="57030" y="44087"/>
                    <a:pt x="50353" y="53234"/>
                  </a:cubicBezTo>
                  <a:cubicBezTo>
                    <a:pt x="43676" y="62381"/>
                    <a:pt x="40154" y="74546"/>
                    <a:pt x="39788" y="89729"/>
                  </a:cubicBezTo>
                  <a:lnTo>
                    <a:pt x="77107" y="89729"/>
                  </a:lnTo>
                  <a:lnTo>
                    <a:pt x="77107" y="166836"/>
                  </a:lnTo>
                  <a:lnTo>
                    <a:pt x="0" y="166836"/>
                  </a:lnTo>
                  <a:lnTo>
                    <a:pt x="0" y="111682"/>
                  </a:lnTo>
                  <a:cubicBezTo>
                    <a:pt x="0" y="89363"/>
                    <a:pt x="1967" y="71756"/>
                    <a:pt x="5900" y="58859"/>
                  </a:cubicBezTo>
                  <a:cubicBezTo>
                    <a:pt x="9833" y="45962"/>
                    <a:pt x="17104" y="34392"/>
                    <a:pt x="27715" y="24147"/>
                  </a:cubicBezTo>
                  <a:cubicBezTo>
                    <a:pt x="38325" y="13903"/>
                    <a:pt x="51862" y="5854"/>
                    <a:pt x="68326" y="0"/>
                  </a:cubicBezTo>
                  <a:close/>
                </a:path>
              </a:pathLst>
            </a:custGeom>
            <a:solidFill>
              <a:srgbClr val="E7E6E6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516DE0-DF47-4E19-A4D9-BBAAD99F4BCE}"/>
              </a:ext>
            </a:extLst>
          </p:cNvPr>
          <p:cNvSpPr txBox="1"/>
          <p:nvPr/>
        </p:nvSpPr>
        <p:spPr>
          <a:xfrm>
            <a:off x="4237929" y="6273840"/>
            <a:ext cx="5567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Sumber</a:t>
            </a:r>
            <a:r>
              <a:rPr lang="en-US" sz="1200" i="1" dirty="0"/>
              <a:t>: </a:t>
            </a:r>
            <a:r>
              <a:rPr lang="en-US" sz="1200" i="1" dirty="0" err="1"/>
              <a:t>Studi</a:t>
            </a:r>
            <a:r>
              <a:rPr lang="en-US" sz="1200" i="1" dirty="0"/>
              <a:t> Backup Area dan Hinterland </a:t>
            </a:r>
            <a:r>
              <a:rPr lang="en-US" sz="1200" i="1" dirty="0" err="1"/>
              <a:t>Patimban</a:t>
            </a:r>
            <a:r>
              <a:rPr lang="en-US" sz="1200" i="1" dirty="0"/>
              <a:t>, JICA 2021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2025F657-2540-4CF1-A4AC-EFD771FAFAA1}"/>
              </a:ext>
            </a:extLst>
          </p:cNvPr>
          <p:cNvSpPr txBox="1"/>
          <p:nvPr/>
        </p:nvSpPr>
        <p:spPr>
          <a:xfrm>
            <a:off x="661836" y="5591352"/>
            <a:ext cx="3295056" cy="738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487" algn="just">
              <a:lnSpc>
                <a:spcPts val="1425"/>
              </a:lnSpc>
              <a:spcBef>
                <a:spcPts val="71"/>
              </a:spcBef>
            </a:pP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Peraturan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Presiden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RI No. 87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Tahun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2021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tentang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Percepatan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Pembangunan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Kawasan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Rebana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dan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Kawasan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Jawa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Barat </a:t>
            </a:r>
            <a:r>
              <a:rPr lang="en-ID" sz="12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Bagian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"/>
              </a:rPr>
              <a:t> Selatan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F31856-8BB3-4C7E-9499-DFC70EB2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29" y="858598"/>
            <a:ext cx="7822883" cy="5400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8E763D-A2B0-453B-BBAA-6DE6AEFA55A4}"/>
              </a:ext>
            </a:extLst>
          </p:cNvPr>
          <p:cNvSpPr txBox="1"/>
          <p:nvPr/>
        </p:nvSpPr>
        <p:spPr>
          <a:xfrm>
            <a:off x="0" y="215854"/>
            <a:ext cx="1217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800" b="1" spc="600" dirty="0">
                <a:solidFill>
                  <a:prstClr val="black"/>
                </a:solidFill>
                <a:latin typeface="Arial"/>
                <a:ea typeface="FZShuTi" pitchFamily="2" charset="-122"/>
                <a:cs typeface="Arial" pitchFamily="34" charset="0"/>
              </a:rPr>
              <a:t>KONSEP INTEGRASI</a:t>
            </a:r>
            <a:endParaRPr lang="ko-KR" altLang="en-US" sz="2800" b="1" spc="600" dirty="0">
              <a:solidFill>
                <a:prstClr val="black"/>
              </a:solidFill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9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3E71C3-ECB3-A1C2-2D65-D646D0F44E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"/>
          <a:stretch/>
        </p:blipFill>
        <p:spPr>
          <a:xfrm>
            <a:off x="20023" y="507427"/>
            <a:ext cx="7451003" cy="40941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0F1C95-5273-4959-BBB7-80187F254A9B}"/>
              </a:ext>
            </a:extLst>
          </p:cNvPr>
          <p:cNvCxnSpPr>
            <a:cxnSpLocks/>
          </p:cNvCxnSpPr>
          <p:nvPr/>
        </p:nvCxnSpPr>
        <p:spPr>
          <a:xfrm>
            <a:off x="102025" y="5079320"/>
            <a:ext cx="6444000" cy="6711"/>
          </a:xfrm>
          <a:prstGeom prst="line">
            <a:avLst/>
          </a:prstGeom>
          <a:noFill/>
          <a:ln w="19050" cap="flat" cmpd="sng" algn="ctr">
            <a:solidFill>
              <a:srgbClr val="301D6E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22835B5-0B60-4C98-B66D-9190AAEDF25D}"/>
              </a:ext>
            </a:extLst>
          </p:cNvPr>
          <p:cNvSpPr/>
          <p:nvPr/>
        </p:nvSpPr>
        <p:spPr>
          <a:xfrm>
            <a:off x="20967" y="5193802"/>
            <a:ext cx="1786759" cy="1174095"/>
          </a:xfrm>
          <a:prstGeom prst="rect">
            <a:avLst/>
          </a:prstGeom>
          <a:solidFill>
            <a:srgbClr val="A2E4B9"/>
          </a:solidFill>
          <a:ln w="12700" cap="flat" cmpd="sng" algn="ctr">
            <a:solidFill>
              <a:srgbClr val="4472C4">
                <a:shade val="50000"/>
              </a:srgbClr>
            </a:solidFill>
            <a:prstDash val="sysDot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TAHAP I-1 (2019-2022)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Peti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35 Ha (Kap.250.000 TEUs)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Kendaraan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25Ha (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218.000 CBU)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B8F3E4-9EE1-4A9E-BD47-EFA7C6DD006F}"/>
              </a:ext>
            </a:extLst>
          </p:cNvPr>
          <p:cNvSpPr/>
          <p:nvPr/>
        </p:nvSpPr>
        <p:spPr>
          <a:xfrm>
            <a:off x="1794561" y="5193804"/>
            <a:ext cx="1967335" cy="1180808"/>
          </a:xfrm>
          <a:prstGeom prst="rect">
            <a:avLst/>
          </a:prstGeom>
          <a:solidFill>
            <a:srgbClr val="FFFF00">
              <a:alpha val="69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ysDot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TAHAP I-2 (2023-2027)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Peti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66 Ha (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Kap.Kumulatif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3,75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juta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TEUs)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Kendaraan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25Ha (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Kumulatif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600.000 CBU)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Roro Terminal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715D406-37BB-4A5C-A157-81455C2DBAA5}"/>
              </a:ext>
            </a:extLst>
          </p:cNvPr>
          <p:cNvSpPr/>
          <p:nvPr/>
        </p:nvSpPr>
        <p:spPr>
          <a:xfrm>
            <a:off x="3761896" y="5198642"/>
            <a:ext cx="1334196" cy="1175970"/>
          </a:xfrm>
          <a:prstGeom prst="rect">
            <a:avLst/>
          </a:prstGeom>
          <a:solidFill>
            <a:srgbClr val="FF40FF">
              <a:alpha val="39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ysDot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TAHAP II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(2028-2032)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Peti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90500"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Kap.Kumulatif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5,5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juta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TEUs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A041F1-F25F-47F5-A125-93AAF1A35686}"/>
              </a:ext>
            </a:extLst>
          </p:cNvPr>
          <p:cNvSpPr/>
          <p:nvPr/>
        </p:nvSpPr>
        <p:spPr>
          <a:xfrm>
            <a:off x="5109190" y="5201242"/>
            <a:ext cx="1448620" cy="1174093"/>
          </a:xfrm>
          <a:prstGeom prst="rect">
            <a:avLst/>
          </a:prstGeom>
          <a:solidFill>
            <a:srgbClr val="94BD62"/>
          </a:solidFill>
          <a:ln w="12700" cap="flat" cmpd="sng" algn="ctr">
            <a:solidFill>
              <a:srgbClr val="4472C4">
                <a:shade val="50000"/>
              </a:srgbClr>
            </a:solidFill>
            <a:prstDash val="sysDot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TAHAP III KPBU (2033-2042)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Peti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47638" marR="0" lvl="0" indent="-44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Kap.Kumulatif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7,5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juta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TEUs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79058CF-F91B-43DB-9F59-7D38E25D7961}"/>
              </a:ext>
            </a:extLst>
          </p:cNvPr>
          <p:cNvSpPr/>
          <p:nvPr/>
        </p:nvSpPr>
        <p:spPr>
          <a:xfrm>
            <a:off x="-17289" y="4818072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ea typeface="Copperplate" charset="0"/>
                <a:cs typeface="Copperplate" charset="0"/>
                <a:sym typeface="Arial"/>
              </a:rPr>
              <a:t>2018</a:t>
            </a:r>
            <a:endParaRPr lang="en-US" sz="1200" b="1" dirty="0">
              <a:solidFill>
                <a:prstClr val="black"/>
              </a:solidFill>
              <a:latin typeface="Calibri" panose="020F0502020204030204"/>
              <a:ea typeface="Copperplate" charset="0"/>
              <a:cs typeface="Copperplate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A36A3A-4C2C-452E-940C-19C1B1E6CE18}"/>
              </a:ext>
            </a:extLst>
          </p:cNvPr>
          <p:cNvSpPr/>
          <p:nvPr/>
        </p:nvSpPr>
        <p:spPr>
          <a:xfrm>
            <a:off x="1504572" y="4808710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prstClr val="black"/>
                </a:solidFill>
                <a:latin typeface="Calibri" panose="020F0502020204030204"/>
                <a:ea typeface="Copperplate" charset="0"/>
                <a:cs typeface="Copperplate" charset="0"/>
                <a:sym typeface="Arial"/>
              </a:rPr>
              <a:t>2021</a:t>
            </a:r>
            <a:endParaRPr lang="en-US" sz="1200" b="1" dirty="0">
              <a:solidFill>
                <a:prstClr val="black"/>
              </a:solidFill>
              <a:latin typeface="Calibri" panose="020F0502020204030204"/>
              <a:ea typeface="Copperplate" charset="0"/>
              <a:cs typeface="Copperplate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E145713-28ED-40A6-9485-9016FBB8F178}"/>
              </a:ext>
            </a:extLst>
          </p:cNvPr>
          <p:cNvSpPr/>
          <p:nvPr/>
        </p:nvSpPr>
        <p:spPr>
          <a:xfrm>
            <a:off x="3460973" y="4833467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ea typeface="Copperplate" charset="0"/>
                <a:cs typeface="Copperplate" charset="0"/>
                <a:sym typeface="Arial"/>
              </a:rPr>
              <a:t>2024</a:t>
            </a:r>
            <a:endParaRPr lang="en-US" sz="1200" b="1" dirty="0">
              <a:solidFill>
                <a:prstClr val="black"/>
              </a:solidFill>
              <a:latin typeface="Calibri" panose="020F0502020204030204"/>
              <a:ea typeface="Copperplate" charset="0"/>
              <a:cs typeface="Copperplate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2595991-5A2C-4C44-AB98-41A7195D31B5}"/>
              </a:ext>
            </a:extLst>
          </p:cNvPr>
          <p:cNvSpPr/>
          <p:nvPr/>
        </p:nvSpPr>
        <p:spPr>
          <a:xfrm>
            <a:off x="4876959" y="4832140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ea typeface="Copperplate" charset="0"/>
                <a:cs typeface="Copperplate" charset="0"/>
                <a:sym typeface="Arial"/>
              </a:rPr>
              <a:t>2026</a:t>
            </a:r>
            <a:endParaRPr lang="en-US" sz="1200" b="1" dirty="0">
              <a:solidFill>
                <a:prstClr val="black"/>
              </a:solidFill>
              <a:latin typeface="Calibri" panose="020F0502020204030204"/>
              <a:ea typeface="Copperplate" charset="0"/>
              <a:cs typeface="Copperplate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CF3F15D-3DBA-4430-9DFC-74415D2EAF05}"/>
              </a:ext>
            </a:extLst>
          </p:cNvPr>
          <p:cNvSpPr/>
          <p:nvPr/>
        </p:nvSpPr>
        <p:spPr>
          <a:xfrm>
            <a:off x="6153554" y="4832139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alibri" panose="020F0502020204030204"/>
                <a:ea typeface="Copperplate" charset="0"/>
                <a:cs typeface="Copperplate" charset="0"/>
                <a:sym typeface="Arial"/>
              </a:rPr>
              <a:t>2027</a:t>
            </a:r>
            <a:endParaRPr lang="en-US" sz="1200" b="1" dirty="0">
              <a:solidFill>
                <a:prstClr val="black"/>
              </a:solidFill>
              <a:latin typeface="Calibri" panose="020F0502020204030204"/>
              <a:ea typeface="Copperplate" charset="0"/>
              <a:cs typeface="Copperplate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662ACA-B26A-46D0-91EA-8C695375E470}"/>
              </a:ext>
            </a:extLst>
          </p:cNvPr>
          <p:cNvSpPr txBox="1"/>
          <p:nvPr/>
        </p:nvSpPr>
        <p:spPr>
          <a:xfrm>
            <a:off x="2847" y="3154519"/>
            <a:ext cx="6553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Lokasi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Desa Patimban, Kabupaten Subang, Provinsi Jawa Barat</a:t>
            </a:r>
            <a:endParaRPr lang="en-ID" sz="10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55D8BCF-6D18-400D-886C-9D6B98C40D8C}"/>
              </a:ext>
            </a:extLst>
          </p:cNvPr>
          <p:cNvSpPr txBox="1"/>
          <p:nvPr/>
        </p:nvSpPr>
        <p:spPr>
          <a:xfrm>
            <a:off x="4186" y="3906933"/>
            <a:ext cx="65720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Tujuan Pembangunan</a:t>
            </a:r>
          </a:p>
          <a:p>
            <a:pPr marL="119063" indent="-119063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Mengurangi biaya logistik dengan mendekatkan pusat produksi dengan pelabuhan</a:t>
            </a:r>
          </a:p>
          <a:p>
            <a:pPr marL="119063" indent="-119063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Memperkuat ketahanan ekonomi</a:t>
            </a:r>
          </a:p>
          <a:p>
            <a:pPr marL="119063" indent="-119063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Mengurangi tingkat kemacetan lalu lintas di Jakarta dengan pembagian arus lalu lintas kendaraan</a:t>
            </a:r>
          </a:p>
          <a:p>
            <a:pPr marL="119063" indent="-119063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</a:rPr>
              <a:t>Menjamin keselamatan pelayaran termasuk eksplorasi gas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408175-18CB-4E98-AEEE-3110E2C5AE8D}"/>
              </a:ext>
            </a:extLst>
          </p:cNvPr>
          <p:cNvSpPr txBox="1"/>
          <p:nvPr/>
        </p:nvSpPr>
        <p:spPr>
          <a:xfrm>
            <a:off x="4187" y="3503426"/>
            <a:ext cx="65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Penyelenggara Pelabuhan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KSOP Kelas II Patimban</a:t>
            </a:r>
            <a:endParaRPr lang="en-ID" sz="1000" dirty="0">
              <a:solidFill>
                <a:schemeClr val="bg1"/>
              </a:solidFill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7724826A-1A65-4914-A555-F8A517C6F6B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4"/>
            <a:ext cx="12174370" cy="588671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E6631A1-A611-48E4-A288-038F864FDB4E}"/>
              </a:ext>
            </a:extLst>
          </p:cNvPr>
          <p:cNvSpPr/>
          <p:nvPr/>
        </p:nvSpPr>
        <p:spPr>
          <a:xfrm>
            <a:off x="0" y="-12700"/>
            <a:ext cx="121920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0C5CA72-8260-49C7-80F0-43231B8FDC2E}"/>
              </a:ext>
            </a:extLst>
          </p:cNvPr>
          <p:cNvSpPr txBox="1"/>
          <p:nvPr/>
        </p:nvSpPr>
        <p:spPr>
          <a:xfrm>
            <a:off x="7563066" y="63236"/>
            <a:ext cx="380841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/>
              <a:t>DIREKTORAT JENDERAL PERHUBUNGAN LAUT</a:t>
            </a:r>
          </a:p>
          <a:p>
            <a:pPr algn="r">
              <a:defRPr/>
            </a:pPr>
            <a:r>
              <a:rPr lang="en-US" sz="1200" dirty="0"/>
              <a:t>KEMENTERIAN PERHUBUNGAN</a:t>
            </a:r>
          </a:p>
        </p:txBody>
      </p:sp>
      <p:sp>
        <p:nvSpPr>
          <p:cNvPr id="107" name="TextBox 10">
            <a:extLst>
              <a:ext uri="{FF2B5EF4-FFF2-40B4-BE49-F238E27FC236}">
                <a16:creationId xmlns:a16="http://schemas.microsoft.com/office/drawing/2014/main" id="{28A50F3E-8202-49B0-99FF-34696BD6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" y="85196"/>
            <a:ext cx="68054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/>
              <a:t>RENCANA PENGEMBANGAN PELABUHAN</a:t>
            </a:r>
            <a:endParaRPr lang="en-ID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BB34C3-9DAB-261F-69D5-135AFF5EA1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r="5316"/>
          <a:stretch/>
        </p:blipFill>
        <p:spPr>
          <a:xfrm>
            <a:off x="6826315" y="578818"/>
            <a:ext cx="5345661" cy="627520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28EB679-7086-40E6-93DB-0D33C199FEFA}"/>
              </a:ext>
            </a:extLst>
          </p:cNvPr>
          <p:cNvGrpSpPr/>
          <p:nvPr/>
        </p:nvGrpSpPr>
        <p:grpSpPr>
          <a:xfrm>
            <a:off x="9886880" y="3419920"/>
            <a:ext cx="263373" cy="234110"/>
            <a:chOff x="9429213" y="3729794"/>
            <a:chExt cx="242374" cy="21544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D1D56AB-9B74-444B-B0BC-661D7D871962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787B48B-05CB-4783-8643-BCCF584EF52B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48F4F6-DD60-4D18-90CC-0F6ADEFFE935}"/>
              </a:ext>
            </a:extLst>
          </p:cNvPr>
          <p:cNvGrpSpPr/>
          <p:nvPr/>
        </p:nvGrpSpPr>
        <p:grpSpPr>
          <a:xfrm>
            <a:off x="9453060" y="4266857"/>
            <a:ext cx="263373" cy="234110"/>
            <a:chOff x="9429213" y="3729794"/>
            <a:chExt cx="242374" cy="21544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715253-1600-4F62-B885-9B25781202E5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0DFB5B0-09BA-4F58-B419-19BD0874EBC4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D60536-CDCF-4769-BFE1-040221524A15}"/>
              </a:ext>
            </a:extLst>
          </p:cNvPr>
          <p:cNvGrpSpPr/>
          <p:nvPr/>
        </p:nvGrpSpPr>
        <p:grpSpPr>
          <a:xfrm>
            <a:off x="8833557" y="4283870"/>
            <a:ext cx="263373" cy="234110"/>
            <a:chOff x="9429213" y="3729794"/>
            <a:chExt cx="242374" cy="21544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40F4BA-5754-4EC4-BB8B-5511A0B06358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3579107-3C3B-41C0-9085-1111274DEB29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3CDB42-4D56-4B2C-8177-1C7F82126344}"/>
              </a:ext>
            </a:extLst>
          </p:cNvPr>
          <p:cNvGrpSpPr/>
          <p:nvPr/>
        </p:nvGrpSpPr>
        <p:grpSpPr>
          <a:xfrm>
            <a:off x="9000212" y="3887997"/>
            <a:ext cx="263373" cy="234110"/>
            <a:chOff x="9429213" y="3729794"/>
            <a:chExt cx="242374" cy="21544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933626-94A0-4665-8C61-1B6840C60403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07279E9-224F-49FB-808D-07179FF23878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194EB7-B28F-4C9F-AEF1-3AD2658F4C3A}"/>
              </a:ext>
            </a:extLst>
          </p:cNvPr>
          <p:cNvGrpSpPr/>
          <p:nvPr/>
        </p:nvGrpSpPr>
        <p:grpSpPr>
          <a:xfrm>
            <a:off x="9342424" y="3079414"/>
            <a:ext cx="263373" cy="234110"/>
            <a:chOff x="9429213" y="3729794"/>
            <a:chExt cx="242374" cy="21544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FD08759-FA8E-4077-957F-B0BF891052E6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3748036-C1C2-4489-A963-1153481436DB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A8A1EC-2291-4C13-87ED-A01F19795FDE}"/>
              </a:ext>
            </a:extLst>
          </p:cNvPr>
          <p:cNvGrpSpPr/>
          <p:nvPr/>
        </p:nvGrpSpPr>
        <p:grpSpPr>
          <a:xfrm>
            <a:off x="9146153" y="4723398"/>
            <a:ext cx="263373" cy="234110"/>
            <a:chOff x="9429213" y="3729794"/>
            <a:chExt cx="242374" cy="21544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F5F8041-12B6-444A-8684-3FC765DF34F0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2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4900939-D6E3-4E87-AB92-EFC4CD242622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057A6B-B2E5-4859-A136-6410CD51E4A0}"/>
              </a:ext>
            </a:extLst>
          </p:cNvPr>
          <p:cNvGrpSpPr/>
          <p:nvPr/>
        </p:nvGrpSpPr>
        <p:grpSpPr>
          <a:xfrm>
            <a:off x="8877841" y="4561635"/>
            <a:ext cx="263373" cy="234110"/>
            <a:chOff x="9429213" y="3729794"/>
            <a:chExt cx="242374" cy="21544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21556C-0C36-4CC5-BE21-2C1D3B4AA766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2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4B7FDC5-1578-4A6F-9983-08D2E4864EBA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37202A-0238-40B8-A55A-37AB4E0A5655}"/>
              </a:ext>
            </a:extLst>
          </p:cNvPr>
          <p:cNvGrpSpPr/>
          <p:nvPr/>
        </p:nvGrpSpPr>
        <p:grpSpPr>
          <a:xfrm>
            <a:off x="9141214" y="5292385"/>
            <a:ext cx="263373" cy="234110"/>
            <a:chOff x="9429213" y="3729794"/>
            <a:chExt cx="242374" cy="21544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9E179A-B5DF-4AEE-9E38-541C32C27960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3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5B4E5A2-CB02-40F0-A843-5B56555C5794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EC09BF-A675-4695-B732-210790B077ED}"/>
              </a:ext>
            </a:extLst>
          </p:cNvPr>
          <p:cNvGrpSpPr/>
          <p:nvPr/>
        </p:nvGrpSpPr>
        <p:grpSpPr>
          <a:xfrm>
            <a:off x="9424485" y="5010380"/>
            <a:ext cx="263373" cy="234110"/>
            <a:chOff x="9429213" y="3729794"/>
            <a:chExt cx="242374" cy="2154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52968DF-DB65-4DDA-A017-9C3657D54EE2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E7EA539-A108-4BAE-9E82-354DA3F468E6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14652E-071A-49BD-ABB4-00022C03BADD}"/>
              </a:ext>
            </a:extLst>
          </p:cNvPr>
          <p:cNvGrpSpPr/>
          <p:nvPr/>
        </p:nvGrpSpPr>
        <p:grpSpPr>
          <a:xfrm>
            <a:off x="9643573" y="5274142"/>
            <a:ext cx="263373" cy="234110"/>
            <a:chOff x="9429213" y="3729794"/>
            <a:chExt cx="242374" cy="21544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DFFD54E-4DA0-410A-AB7F-670632AE78A4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4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1D161DD-1052-405B-87F5-F8C3E5E69A1A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4C9C8-B2BA-4846-BD69-3F442C741BB6}"/>
              </a:ext>
            </a:extLst>
          </p:cNvPr>
          <p:cNvGrpSpPr/>
          <p:nvPr/>
        </p:nvGrpSpPr>
        <p:grpSpPr>
          <a:xfrm>
            <a:off x="10275048" y="4408421"/>
            <a:ext cx="263373" cy="234110"/>
            <a:chOff x="9429213" y="3729794"/>
            <a:chExt cx="242374" cy="21544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7898CC-F350-4320-A4FD-1D922875E6A4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A69F9BD-42F0-4E96-B901-3361CC1A066E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24D58B-AA70-4C6F-A74D-14A33AE1C3F4}"/>
              </a:ext>
            </a:extLst>
          </p:cNvPr>
          <p:cNvGrpSpPr/>
          <p:nvPr/>
        </p:nvGrpSpPr>
        <p:grpSpPr>
          <a:xfrm>
            <a:off x="10598673" y="3824517"/>
            <a:ext cx="263373" cy="234110"/>
            <a:chOff x="9567362" y="3883056"/>
            <a:chExt cx="242374" cy="21544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31B057F-F43F-42E4-8D3B-7A7359186731}"/>
                </a:ext>
              </a:extLst>
            </p:cNvPr>
            <p:cNvSpPr txBox="1"/>
            <p:nvPr/>
          </p:nvSpPr>
          <p:spPr>
            <a:xfrm>
              <a:off x="9567362" y="3883056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1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2833A5-BBE4-45D8-B8D4-D076200C3DE2}"/>
                </a:ext>
              </a:extLst>
            </p:cNvPr>
            <p:cNvSpPr/>
            <p:nvPr/>
          </p:nvSpPr>
          <p:spPr>
            <a:xfrm>
              <a:off x="9591153" y="3899772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410F39-BB29-4BF8-AE95-D38AB5CB0B01}"/>
              </a:ext>
            </a:extLst>
          </p:cNvPr>
          <p:cNvGrpSpPr/>
          <p:nvPr/>
        </p:nvGrpSpPr>
        <p:grpSpPr>
          <a:xfrm>
            <a:off x="8411605" y="4802671"/>
            <a:ext cx="263373" cy="234110"/>
            <a:chOff x="9429213" y="3729794"/>
            <a:chExt cx="242374" cy="21544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FB2D35-EE63-4200-A7E7-750A93B610BC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5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50F120-168C-42DA-9FDE-0947E4B2502C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43EF59-A8B8-427A-9D64-936837A0FE16}"/>
              </a:ext>
            </a:extLst>
          </p:cNvPr>
          <p:cNvGrpSpPr/>
          <p:nvPr/>
        </p:nvGrpSpPr>
        <p:grpSpPr>
          <a:xfrm>
            <a:off x="7730009" y="5292385"/>
            <a:ext cx="263373" cy="234110"/>
            <a:chOff x="9429213" y="3729794"/>
            <a:chExt cx="24237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2FB716-0FEF-4C55-AE9B-25417E5809E4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6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B42608-DBC1-4902-B19B-C53CC3EA3B95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2A4745-499E-4C72-8E26-6B1315D6ECB6}"/>
              </a:ext>
            </a:extLst>
          </p:cNvPr>
          <p:cNvGrpSpPr/>
          <p:nvPr/>
        </p:nvGrpSpPr>
        <p:grpSpPr>
          <a:xfrm>
            <a:off x="11187030" y="2755960"/>
            <a:ext cx="263373" cy="234110"/>
            <a:chOff x="9429213" y="3729794"/>
            <a:chExt cx="242374" cy="2154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316960-50D6-4E94-9803-2CC2AB841A2B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7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6037883-5414-4B4A-A83B-136B226093CF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8DF7DC-F925-450E-9E99-D9E501E90393}"/>
              </a:ext>
            </a:extLst>
          </p:cNvPr>
          <p:cNvGrpSpPr/>
          <p:nvPr/>
        </p:nvGrpSpPr>
        <p:grpSpPr>
          <a:xfrm>
            <a:off x="9643573" y="1943499"/>
            <a:ext cx="263373" cy="234110"/>
            <a:chOff x="9429213" y="3729794"/>
            <a:chExt cx="242374" cy="21544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7FE98B-87E2-4FB5-8DA2-AD03574AA963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7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D841EDB-9B3A-40CB-BB9E-9A48A7DB43D0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DC3D52-04CA-4F8A-B6DC-DD4C3F356300}"/>
              </a:ext>
            </a:extLst>
          </p:cNvPr>
          <p:cNvGrpSpPr/>
          <p:nvPr/>
        </p:nvGrpSpPr>
        <p:grpSpPr>
          <a:xfrm>
            <a:off x="9452561" y="5632639"/>
            <a:ext cx="263373" cy="234110"/>
            <a:chOff x="9429213" y="3729794"/>
            <a:chExt cx="242374" cy="2154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B14F7C-5E68-427B-93BD-84493AD9C05A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8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4C311E-A495-4CC0-832D-572F0331C784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7931A6-8271-4019-AA95-612625950003}"/>
              </a:ext>
            </a:extLst>
          </p:cNvPr>
          <p:cNvGrpSpPr/>
          <p:nvPr/>
        </p:nvGrpSpPr>
        <p:grpSpPr>
          <a:xfrm>
            <a:off x="10829775" y="4461101"/>
            <a:ext cx="263373" cy="234110"/>
            <a:chOff x="9429213" y="3729794"/>
            <a:chExt cx="242374" cy="21544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8CD5D1-C7BC-4938-8A57-2DD4F0E0FD93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8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1C344F6-E583-4026-B3FC-47EBD1CD58D9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741663-76C6-4142-9AB4-8E2C9160473C}"/>
              </a:ext>
            </a:extLst>
          </p:cNvPr>
          <p:cNvGrpSpPr/>
          <p:nvPr/>
        </p:nvGrpSpPr>
        <p:grpSpPr>
          <a:xfrm>
            <a:off x="8519770" y="3257842"/>
            <a:ext cx="263373" cy="234110"/>
            <a:chOff x="9429213" y="3729794"/>
            <a:chExt cx="242374" cy="21544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21975A-CE8D-4C78-93C2-DBEAE1DFBC6A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8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ED707C8-8E72-452D-920E-8AC0A4571E85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001940-803A-4093-8A8B-DD9B22506048}"/>
              </a:ext>
            </a:extLst>
          </p:cNvPr>
          <p:cNvGrpSpPr/>
          <p:nvPr/>
        </p:nvGrpSpPr>
        <p:grpSpPr>
          <a:xfrm>
            <a:off x="8455890" y="5908398"/>
            <a:ext cx="263373" cy="234110"/>
            <a:chOff x="9429213" y="3729794"/>
            <a:chExt cx="242374" cy="21544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1E7FF5-8D8D-4541-A1C4-323E6E27CBC9}"/>
                </a:ext>
              </a:extLst>
            </p:cNvPr>
            <p:cNvSpPr txBox="1"/>
            <p:nvPr/>
          </p:nvSpPr>
          <p:spPr>
            <a:xfrm>
              <a:off x="9429213" y="372979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9</a:t>
              </a:r>
              <a:endParaRPr lang="en-ID" sz="8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5259809-1945-4049-8389-13E33E09CF0D}"/>
                </a:ext>
              </a:extLst>
            </p:cNvPr>
            <p:cNvSpPr/>
            <p:nvPr/>
          </p:nvSpPr>
          <p:spPr>
            <a:xfrm>
              <a:off x="9469967" y="3757083"/>
              <a:ext cx="160867" cy="160867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58624724-F9D1-47B8-BE70-9DB510B8C732}"/>
              </a:ext>
            </a:extLst>
          </p:cNvPr>
          <p:cNvSpPr/>
          <p:nvPr/>
        </p:nvSpPr>
        <p:spPr>
          <a:xfrm>
            <a:off x="6881231" y="2830717"/>
            <a:ext cx="196239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Terminal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Peti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Kemas</a:t>
            </a:r>
            <a:endParaRPr lang="en-US" sz="1000" dirty="0">
              <a:solidFill>
                <a:schemeClr val="bg1">
                  <a:lumMod val="95000"/>
                </a:schemeClr>
              </a:solidFill>
              <a:ea typeface="Copperplate" charset="0"/>
              <a:cs typeface="Copperplate" charset="0"/>
              <a:sym typeface="Arial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Terminal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Kendaraan</a:t>
            </a:r>
            <a:endParaRPr lang="en-US" sz="1000" dirty="0">
              <a:solidFill>
                <a:schemeClr val="bg1">
                  <a:lumMod val="95000"/>
                </a:schemeClr>
              </a:solidFill>
              <a:ea typeface="Copperplate" charset="0"/>
              <a:cs typeface="Copperplate" charset="0"/>
              <a:sym typeface="Arial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Roro Terminal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Area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Kolam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Pelabuhan</a:t>
            </a:r>
            <a:endParaRPr lang="en-US" sz="1000" dirty="0">
              <a:solidFill>
                <a:schemeClr val="bg1">
                  <a:lumMod val="95000"/>
                </a:schemeClr>
              </a:solidFill>
              <a:ea typeface="Copperplate" charset="0"/>
              <a:cs typeface="Copperplate" charset="0"/>
              <a:sym typeface="Arial"/>
            </a:endParaRPr>
          </a:p>
          <a:p>
            <a:pPr marL="228600" indent="-228600">
              <a:buFontTx/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Gedung Administrasi &amp; OM</a:t>
            </a:r>
            <a:endParaRPr lang="en-US" sz="1000" dirty="0">
              <a:ea typeface="Copperplate" charset="0"/>
              <a:cs typeface="Copperplate" charset="0"/>
            </a:endParaRP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Jembatan Penghubung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Breakwater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Seawall</a:t>
            </a:r>
          </a:p>
          <a:p>
            <a:pPr marL="228600" indent="-228600">
              <a:buAutoNum type="arabicPeriod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Trestle</a:t>
            </a:r>
            <a:endParaRPr lang="en-US" sz="1000" dirty="0">
              <a:ea typeface="Copperplate" charset="0"/>
              <a:cs typeface="Copperplate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49E1FE0-E1AF-4FE8-A034-8BF07F6055B0}"/>
              </a:ext>
            </a:extLst>
          </p:cNvPr>
          <p:cNvSpPr/>
          <p:nvPr/>
        </p:nvSpPr>
        <p:spPr>
          <a:xfrm>
            <a:off x="6902779" y="2616877"/>
            <a:ext cx="8483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Keterangan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  <a:ea typeface="Copperplate" charset="0"/>
                <a:cs typeface="Copperplate" charset="0"/>
                <a:sym typeface="Arial"/>
              </a:rPr>
              <a:t> :</a:t>
            </a:r>
            <a:endParaRPr lang="en-US" sz="1000" dirty="0">
              <a:ea typeface="Copperplate" charset="0"/>
              <a:cs typeface="Copperplate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8E47061-D5D8-32E4-D874-C9C6EDD823A0}"/>
              </a:ext>
            </a:extLst>
          </p:cNvPr>
          <p:cNvSpPr/>
          <p:nvPr/>
        </p:nvSpPr>
        <p:spPr>
          <a:xfrm>
            <a:off x="8051186" y="4017485"/>
            <a:ext cx="1139252" cy="1244184"/>
          </a:xfrm>
          <a:custGeom>
            <a:avLst/>
            <a:gdLst>
              <a:gd name="connsiteX0" fmla="*/ 764498 w 1079291"/>
              <a:gd name="connsiteY0" fmla="*/ 1244184 h 1244184"/>
              <a:gd name="connsiteX1" fmla="*/ 0 w 1079291"/>
              <a:gd name="connsiteY1" fmla="*/ 854440 h 1244184"/>
              <a:gd name="connsiteX2" fmla="*/ 389744 w 1079291"/>
              <a:gd name="connsiteY2" fmla="*/ 0 h 1244184"/>
              <a:gd name="connsiteX3" fmla="*/ 1034321 w 1079291"/>
              <a:gd name="connsiteY3" fmla="*/ 329784 h 1244184"/>
              <a:gd name="connsiteX4" fmla="*/ 914400 w 1079291"/>
              <a:gd name="connsiteY4" fmla="*/ 539646 h 1244184"/>
              <a:gd name="connsiteX5" fmla="*/ 1079291 w 1079291"/>
              <a:gd name="connsiteY5" fmla="*/ 629587 h 1244184"/>
              <a:gd name="connsiteX6" fmla="*/ 764498 w 1079291"/>
              <a:gd name="connsiteY6" fmla="*/ 1244184 h 1244184"/>
              <a:gd name="connsiteX0" fmla="*/ 824459 w 1139252"/>
              <a:gd name="connsiteY0" fmla="*/ 1244184 h 1244184"/>
              <a:gd name="connsiteX1" fmla="*/ 0 w 1139252"/>
              <a:gd name="connsiteY1" fmla="*/ 824460 h 1244184"/>
              <a:gd name="connsiteX2" fmla="*/ 449705 w 1139252"/>
              <a:gd name="connsiteY2" fmla="*/ 0 h 1244184"/>
              <a:gd name="connsiteX3" fmla="*/ 1094282 w 1139252"/>
              <a:gd name="connsiteY3" fmla="*/ 329784 h 1244184"/>
              <a:gd name="connsiteX4" fmla="*/ 974361 w 1139252"/>
              <a:gd name="connsiteY4" fmla="*/ 539646 h 1244184"/>
              <a:gd name="connsiteX5" fmla="*/ 1139252 w 1139252"/>
              <a:gd name="connsiteY5" fmla="*/ 629587 h 1244184"/>
              <a:gd name="connsiteX6" fmla="*/ 824459 w 1139252"/>
              <a:gd name="connsiteY6" fmla="*/ 1244184 h 124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9252" h="1244184">
                <a:moveTo>
                  <a:pt x="824459" y="1244184"/>
                </a:moveTo>
                <a:lnTo>
                  <a:pt x="0" y="824460"/>
                </a:lnTo>
                <a:lnTo>
                  <a:pt x="449705" y="0"/>
                </a:lnTo>
                <a:lnTo>
                  <a:pt x="1094282" y="329784"/>
                </a:lnTo>
                <a:lnTo>
                  <a:pt x="974361" y="539646"/>
                </a:lnTo>
                <a:lnTo>
                  <a:pt x="1139252" y="629587"/>
                </a:lnTo>
                <a:lnTo>
                  <a:pt x="824459" y="1244184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7D07E6E-082B-846D-F3F1-0E20A6922404}"/>
              </a:ext>
            </a:extLst>
          </p:cNvPr>
          <p:cNvSpPr/>
          <p:nvPr/>
        </p:nvSpPr>
        <p:spPr>
          <a:xfrm>
            <a:off x="1267160" y="1815757"/>
            <a:ext cx="5703267" cy="2396479"/>
          </a:xfrm>
          <a:custGeom>
            <a:avLst/>
            <a:gdLst>
              <a:gd name="connsiteX0" fmla="*/ 764498 w 1079291"/>
              <a:gd name="connsiteY0" fmla="*/ 1244184 h 1244184"/>
              <a:gd name="connsiteX1" fmla="*/ 0 w 1079291"/>
              <a:gd name="connsiteY1" fmla="*/ 854440 h 1244184"/>
              <a:gd name="connsiteX2" fmla="*/ 389744 w 1079291"/>
              <a:gd name="connsiteY2" fmla="*/ 0 h 1244184"/>
              <a:gd name="connsiteX3" fmla="*/ 1034321 w 1079291"/>
              <a:gd name="connsiteY3" fmla="*/ 329784 h 1244184"/>
              <a:gd name="connsiteX4" fmla="*/ 914400 w 1079291"/>
              <a:gd name="connsiteY4" fmla="*/ 539646 h 1244184"/>
              <a:gd name="connsiteX5" fmla="*/ 1079291 w 1079291"/>
              <a:gd name="connsiteY5" fmla="*/ 629587 h 1244184"/>
              <a:gd name="connsiteX6" fmla="*/ 764498 w 1079291"/>
              <a:gd name="connsiteY6" fmla="*/ 1244184 h 1244184"/>
              <a:gd name="connsiteX0" fmla="*/ 824459 w 1139252"/>
              <a:gd name="connsiteY0" fmla="*/ 1244184 h 1244184"/>
              <a:gd name="connsiteX1" fmla="*/ 0 w 1139252"/>
              <a:gd name="connsiteY1" fmla="*/ 824460 h 1244184"/>
              <a:gd name="connsiteX2" fmla="*/ 449705 w 1139252"/>
              <a:gd name="connsiteY2" fmla="*/ 0 h 1244184"/>
              <a:gd name="connsiteX3" fmla="*/ 1094282 w 1139252"/>
              <a:gd name="connsiteY3" fmla="*/ 329784 h 1244184"/>
              <a:gd name="connsiteX4" fmla="*/ 974361 w 1139252"/>
              <a:gd name="connsiteY4" fmla="*/ 539646 h 1244184"/>
              <a:gd name="connsiteX5" fmla="*/ 1139252 w 1139252"/>
              <a:gd name="connsiteY5" fmla="*/ 629587 h 1244184"/>
              <a:gd name="connsiteX6" fmla="*/ 824459 w 1139252"/>
              <a:gd name="connsiteY6" fmla="*/ 1244184 h 1244184"/>
              <a:gd name="connsiteX0" fmla="*/ 824459 w 2623279"/>
              <a:gd name="connsiteY0" fmla="*/ 914400 h 914400"/>
              <a:gd name="connsiteX1" fmla="*/ 0 w 2623279"/>
              <a:gd name="connsiteY1" fmla="*/ 494676 h 914400"/>
              <a:gd name="connsiteX2" fmla="*/ 2623279 w 2623279"/>
              <a:gd name="connsiteY2" fmla="*/ 134911 h 914400"/>
              <a:gd name="connsiteX3" fmla="*/ 1094282 w 2623279"/>
              <a:gd name="connsiteY3" fmla="*/ 0 h 914400"/>
              <a:gd name="connsiteX4" fmla="*/ 974361 w 2623279"/>
              <a:gd name="connsiteY4" fmla="*/ 209862 h 914400"/>
              <a:gd name="connsiteX5" fmla="*/ 1139252 w 2623279"/>
              <a:gd name="connsiteY5" fmla="*/ 299803 h 914400"/>
              <a:gd name="connsiteX6" fmla="*/ 824459 w 2623279"/>
              <a:gd name="connsiteY6" fmla="*/ 914400 h 914400"/>
              <a:gd name="connsiteX0" fmla="*/ 569627 w 2623279"/>
              <a:gd name="connsiteY0" fmla="*/ 1259174 h 1259174"/>
              <a:gd name="connsiteX1" fmla="*/ 0 w 2623279"/>
              <a:gd name="connsiteY1" fmla="*/ 494676 h 1259174"/>
              <a:gd name="connsiteX2" fmla="*/ 2623279 w 2623279"/>
              <a:gd name="connsiteY2" fmla="*/ 134911 h 1259174"/>
              <a:gd name="connsiteX3" fmla="*/ 1094282 w 2623279"/>
              <a:gd name="connsiteY3" fmla="*/ 0 h 1259174"/>
              <a:gd name="connsiteX4" fmla="*/ 974361 w 2623279"/>
              <a:gd name="connsiteY4" fmla="*/ 209862 h 1259174"/>
              <a:gd name="connsiteX5" fmla="*/ 1139252 w 2623279"/>
              <a:gd name="connsiteY5" fmla="*/ 299803 h 1259174"/>
              <a:gd name="connsiteX6" fmla="*/ 569627 w 2623279"/>
              <a:gd name="connsiteY6" fmla="*/ 1259174 h 1259174"/>
              <a:gd name="connsiteX0" fmla="*/ 569627 w 2623279"/>
              <a:gd name="connsiteY0" fmla="*/ 1259174 h 1424066"/>
              <a:gd name="connsiteX1" fmla="*/ 0 w 2623279"/>
              <a:gd name="connsiteY1" fmla="*/ 494676 h 1424066"/>
              <a:gd name="connsiteX2" fmla="*/ 2623279 w 2623279"/>
              <a:gd name="connsiteY2" fmla="*/ 134911 h 1424066"/>
              <a:gd name="connsiteX3" fmla="*/ 1094282 w 2623279"/>
              <a:gd name="connsiteY3" fmla="*/ 0 h 1424066"/>
              <a:gd name="connsiteX4" fmla="*/ 974361 w 2623279"/>
              <a:gd name="connsiteY4" fmla="*/ 209862 h 1424066"/>
              <a:gd name="connsiteX5" fmla="*/ 119921 w 2623279"/>
              <a:gd name="connsiteY5" fmla="*/ 1424066 h 1424066"/>
              <a:gd name="connsiteX6" fmla="*/ 569627 w 2623279"/>
              <a:gd name="connsiteY6" fmla="*/ 1259174 h 1424066"/>
              <a:gd name="connsiteX0" fmla="*/ 569627 w 2623279"/>
              <a:gd name="connsiteY0" fmla="*/ 1259174 h 1528997"/>
              <a:gd name="connsiteX1" fmla="*/ 0 w 2623279"/>
              <a:gd name="connsiteY1" fmla="*/ 494676 h 1528997"/>
              <a:gd name="connsiteX2" fmla="*/ 2623279 w 2623279"/>
              <a:gd name="connsiteY2" fmla="*/ 134911 h 1528997"/>
              <a:gd name="connsiteX3" fmla="*/ 1094282 w 2623279"/>
              <a:gd name="connsiteY3" fmla="*/ 0 h 1528997"/>
              <a:gd name="connsiteX4" fmla="*/ 179882 w 2623279"/>
              <a:gd name="connsiteY4" fmla="*/ 1528997 h 1528997"/>
              <a:gd name="connsiteX5" fmla="*/ 119921 w 2623279"/>
              <a:gd name="connsiteY5" fmla="*/ 1424066 h 1528997"/>
              <a:gd name="connsiteX6" fmla="*/ 569627 w 2623279"/>
              <a:gd name="connsiteY6" fmla="*/ 1259174 h 1528997"/>
              <a:gd name="connsiteX0" fmla="*/ 569627 w 2623279"/>
              <a:gd name="connsiteY0" fmla="*/ 1124263 h 1394086"/>
              <a:gd name="connsiteX1" fmla="*/ 0 w 2623279"/>
              <a:gd name="connsiteY1" fmla="*/ 359765 h 1394086"/>
              <a:gd name="connsiteX2" fmla="*/ 2623279 w 2623279"/>
              <a:gd name="connsiteY2" fmla="*/ 0 h 1394086"/>
              <a:gd name="connsiteX3" fmla="*/ 2353456 w 2623279"/>
              <a:gd name="connsiteY3" fmla="*/ 914401 h 1394086"/>
              <a:gd name="connsiteX4" fmla="*/ 179882 w 2623279"/>
              <a:gd name="connsiteY4" fmla="*/ 1394086 h 1394086"/>
              <a:gd name="connsiteX5" fmla="*/ 119921 w 2623279"/>
              <a:gd name="connsiteY5" fmla="*/ 1289155 h 1394086"/>
              <a:gd name="connsiteX6" fmla="*/ 569627 w 2623279"/>
              <a:gd name="connsiteY6" fmla="*/ 1124263 h 1394086"/>
              <a:gd name="connsiteX0" fmla="*/ 569627 w 2623279"/>
              <a:gd name="connsiteY0" fmla="*/ 1124263 h 1394086"/>
              <a:gd name="connsiteX1" fmla="*/ 0 w 2623279"/>
              <a:gd name="connsiteY1" fmla="*/ 359765 h 1394086"/>
              <a:gd name="connsiteX2" fmla="*/ 2623279 w 2623279"/>
              <a:gd name="connsiteY2" fmla="*/ 0 h 1394086"/>
              <a:gd name="connsiteX3" fmla="*/ 2495371 w 2623279"/>
              <a:gd name="connsiteY3" fmla="*/ 402788 h 1394086"/>
              <a:gd name="connsiteX4" fmla="*/ 2353456 w 2623279"/>
              <a:gd name="connsiteY4" fmla="*/ 914401 h 1394086"/>
              <a:gd name="connsiteX5" fmla="*/ 179882 w 2623279"/>
              <a:gd name="connsiteY5" fmla="*/ 1394086 h 1394086"/>
              <a:gd name="connsiteX6" fmla="*/ 119921 w 2623279"/>
              <a:gd name="connsiteY6" fmla="*/ 1289155 h 1394086"/>
              <a:gd name="connsiteX7" fmla="*/ 569627 w 2623279"/>
              <a:gd name="connsiteY7" fmla="*/ 1124263 h 1394086"/>
              <a:gd name="connsiteX0" fmla="*/ 569627 w 5703267"/>
              <a:gd name="connsiteY0" fmla="*/ 1124263 h 1394086"/>
              <a:gd name="connsiteX1" fmla="*/ 0 w 5703267"/>
              <a:gd name="connsiteY1" fmla="*/ 359765 h 1394086"/>
              <a:gd name="connsiteX2" fmla="*/ 2623279 w 5703267"/>
              <a:gd name="connsiteY2" fmla="*/ 0 h 1394086"/>
              <a:gd name="connsiteX3" fmla="*/ 5703267 w 5703267"/>
              <a:gd name="connsiteY3" fmla="*/ 762552 h 1394086"/>
              <a:gd name="connsiteX4" fmla="*/ 2353456 w 5703267"/>
              <a:gd name="connsiteY4" fmla="*/ 914401 h 1394086"/>
              <a:gd name="connsiteX5" fmla="*/ 179882 w 5703267"/>
              <a:gd name="connsiteY5" fmla="*/ 1394086 h 1394086"/>
              <a:gd name="connsiteX6" fmla="*/ 119921 w 5703267"/>
              <a:gd name="connsiteY6" fmla="*/ 1289155 h 1394086"/>
              <a:gd name="connsiteX7" fmla="*/ 569627 w 5703267"/>
              <a:gd name="connsiteY7" fmla="*/ 1124263 h 1394086"/>
              <a:gd name="connsiteX0" fmla="*/ 569627 w 5703267"/>
              <a:gd name="connsiteY0" fmla="*/ 1124263 h 1394086"/>
              <a:gd name="connsiteX1" fmla="*/ 0 w 5703267"/>
              <a:gd name="connsiteY1" fmla="*/ 359765 h 1394086"/>
              <a:gd name="connsiteX2" fmla="*/ 2623279 w 5703267"/>
              <a:gd name="connsiteY2" fmla="*/ 0 h 1394086"/>
              <a:gd name="connsiteX3" fmla="*/ 5703267 w 5703267"/>
              <a:gd name="connsiteY3" fmla="*/ 762552 h 1394086"/>
              <a:gd name="connsiteX4" fmla="*/ 3829496 w 5703267"/>
              <a:gd name="connsiteY4" fmla="*/ 867483 h 1394086"/>
              <a:gd name="connsiteX5" fmla="*/ 2353456 w 5703267"/>
              <a:gd name="connsiteY5" fmla="*/ 914401 h 1394086"/>
              <a:gd name="connsiteX6" fmla="*/ 179882 w 5703267"/>
              <a:gd name="connsiteY6" fmla="*/ 1394086 h 1394086"/>
              <a:gd name="connsiteX7" fmla="*/ 119921 w 5703267"/>
              <a:gd name="connsiteY7" fmla="*/ 1289155 h 1394086"/>
              <a:gd name="connsiteX8" fmla="*/ 569627 w 5703267"/>
              <a:gd name="connsiteY8" fmla="*/ 1124263 h 1394086"/>
              <a:gd name="connsiteX0" fmla="*/ 569627 w 5703267"/>
              <a:gd name="connsiteY0" fmla="*/ 1124263 h 1437109"/>
              <a:gd name="connsiteX1" fmla="*/ 0 w 5703267"/>
              <a:gd name="connsiteY1" fmla="*/ 359765 h 1437109"/>
              <a:gd name="connsiteX2" fmla="*/ 2623279 w 5703267"/>
              <a:gd name="connsiteY2" fmla="*/ 0 h 1437109"/>
              <a:gd name="connsiteX3" fmla="*/ 5703267 w 5703267"/>
              <a:gd name="connsiteY3" fmla="*/ 762552 h 1437109"/>
              <a:gd name="connsiteX4" fmla="*/ 3919437 w 5703267"/>
              <a:gd name="connsiteY4" fmla="*/ 1437109 h 1437109"/>
              <a:gd name="connsiteX5" fmla="*/ 2353456 w 5703267"/>
              <a:gd name="connsiteY5" fmla="*/ 914401 h 1437109"/>
              <a:gd name="connsiteX6" fmla="*/ 179882 w 5703267"/>
              <a:gd name="connsiteY6" fmla="*/ 1394086 h 1437109"/>
              <a:gd name="connsiteX7" fmla="*/ 119921 w 5703267"/>
              <a:gd name="connsiteY7" fmla="*/ 1289155 h 1437109"/>
              <a:gd name="connsiteX8" fmla="*/ 569627 w 5703267"/>
              <a:gd name="connsiteY8" fmla="*/ 1124263 h 1437109"/>
              <a:gd name="connsiteX0" fmla="*/ 569627 w 5703267"/>
              <a:gd name="connsiteY0" fmla="*/ 1124263 h 1437109"/>
              <a:gd name="connsiteX1" fmla="*/ 0 w 5703267"/>
              <a:gd name="connsiteY1" fmla="*/ 359765 h 1437109"/>
              <a:gd name="connsiteX2" fmla="*/ 2623279 w 5703267"/>
              <a:gd name="connsiteY2" fmla="*/ 0 h 1437109"/>
              <a:gd name="connsiteX3" fmla="*/ 5703267 w 5703267"/>
              <a:gd name="connsiteY3" fmla="*/ 762552 h 1437109"/>
              <a:gd name="connsiteX4" fmla="*/ 3919437 w 5703267"/>
              <a:gd name="connsiteY4" fmla="*/ 1437109 h 1437109"/>
              <a:gd name="connsiteX5" fmla="*/ 3619633 w 5703267"/>
              <a:gd name="connsiteY5" fmla="*/ 1347169 h 1437109"/>
              <a:gd name="connsiteX6" fmla="*/ 2353456 w 5703267"/>
              <a:gd name="connsiteY6" fmla="*/ 914401 h 1437109"/>
              <a:gd name="connsiteX7" fmla="*/ 179882 w 5703267"/>
              <a:gd name="connsiteY7" fmla="*/ 1394086 h 1437109"/>
              <a:gd name="connsiteX8" fmla="*/ 119921 w 5703267"/>
              <a:gd name="connsiteY8" fmla="*/ 1289155 h 1437109"/>
              <a:gd name="connsiteX9" fmla="*/ 569627 w 5703267"/>
              <a:gd name="connsiteY9" fmla="*/ 1124263 h 1437109"/>
              <a:gd name="connsiteX0" fmla="*/ 569627 w 5703267"/>
              <a:gd name="connsiteY0" fmla="*/ 1124263 h 2246578"/>
              <a:gd name="connsiteX1" fmla="*/ 0 w 5703267"/>
              <a:gd name="connsiteY1" fmla="*/ 359765 h 2246578"/>
              <a:gd name="connsiteX2" fmla="*/ 2623279 w 5703267"/>
              <a:gd name="connsiteY2" fmla="*/ 0 h 2246578"/>
              <a:gd name="connsiteX3" fmla="*/ 5703267 w 5703267"/>
              <a:gd name="connsiteY3" fmla="*/ 762552 h 2246578"/>
              <a:gd name="connsiteX4" fmla="*/ 3919437 w 5703267"/>
              <a:gd name="connsiteY4" fmla="*/ 1437109 h 2246578"/>
              <a:gd name="connsiteX5" fmla="*/ 5463423 w 5703267"/>
              <a:gd name="connsiteY5" fmla="*/ 2246578 h 2246578"/>
              <a:gd name="connsiteX6" fmla="*/ 2353456 w 5703267"/>
              <a:gd name="connsiteY6" fmla="*/ 914401 h 2246578"/>
              <a:gd name="connsiteX7" fmla="*/ 179882 w 5703267"/>
              <a:gd name="connsiteY7" fmla="*/ 1394086 h 2246578"/>
              <a:gd name="connsiteX8" fmla="*/ 119921 w 5703267"/>
              <a:gd name="connsiteY8" fmla="*/ 1289155 h 2246578"/>
              <a:gd name="connsiteX9" fmla="*/ 569627 w 5703267"/>
              <a:gd name="connsiteY9" fmla="*/ 1124263 h 2246578"/>
              <a:gd name="connsiteX0" fmla="*/ 569627 w 5703267"/>
              <a:gd name="connsiteY0" fmla="*/ 1124263 h 2246578"/>
              <a:gd name="connsiteX1" fmla="*/ 0 w 5703267"/>
              <a:gd name="connsiteY1" fmla="*/ 359765 h 2246578"/>
              <a:gd name="connsiteX2" fmla="*/ 2623279 w 5703267"/>
              <a:gd name="connsiteY2" fmla="*/ 0 h 2246578"/>
              <a:gd name="connsiteX3" fmla="*/ 5703267 w 5703267"/>
              <a:gd name="connsiteY3" fmla="*/ 762552 h 2246578"/>
              <a:gd name="connsiteX4" fmla="*/ 3919437 w 5703267"/>
              <a:gd name="connsiteY4" fmla="*/ 1437109 h 2246578"/>
              <a:gd name="connsiteX5" fmla="*/ 5463423 w 5703267"/>
              <a:gd name="connsiteY5" fmla="*/ 2246578 h 2246578"/>
              <a:gd name="connsiteX6" fmla="*/ 4054348 w 5703267"/>
              <a:gd name="connsiteY6" fmla="*/ 1646971 h 2246578"/>
              <a:gd name="connsiteX7" fmla="*/ 2353456 w 5703267"/>
              <a:gd name="connsiteY7" fmla="*/ 914401 h 2246578"/>
              <a:gd name="connsiteX8" fmla="*/ 179882 w 5703267"/>
              <a:gd name="connsiteY8" fmla="*/ 1394086 h 2246578"/>
              <a:gd name="connsiteX9" fmla="*/ 119921 w 5703267"/>
              <a:gd name="connsiteY9" fmla="*/ 1289155 h 2246578"/>
              <a:gd name="connsiteX10" fmla="*/ 569627 w 5703267"/>
              <a:gd name="connsiteY10" fmla="*/ 1124263 h 2246578"/>
              <a:gd name="connsiteX0" fmla="*/ 569627 w 5703267"/>
              <a:gd name="connsiteY0" fmla="*/ 1124263 h 2396479"/>
              <a:gd name="connsiteX1" fmla="*/ 0 w 5703267"/>
              <a:gd name="connsiteY1" fmla="*/ 359765 h 2396479"/>
              <a:gd name="connsiteX2" fmla="*/ 2623279 w 5703267"/>
              <a:gd name="connsiteY2" fmla="*/ 0 h 2396479"/>
              <a:gd name="connsiteX3" fmla="*/ 5703267 w 5703267"/>
              <a:gd name="connsiteY3" fmla="*/ 762552 h 2396479"/>
              <a:gd name="connsiteX4" fmla="*/ 3919437 w 5703267"/>
              <a:gd name="connsiteY4" fmla="*/ 1437109 h 2396479"/>
              <a:gd name="connsiteX5" fmla="*/ 5463423 w 5703267"/>
              <a:gd name="connsiteY5" fmla="*/ 2246578 h 2396479"/>
              <a:gd name="connsiteX6" fmla="*/ 5283542 w 5703267"/>
              <a:gd name="connsiteY6" fmla="*/ 2396479 h 2396479"/>
              <a:gd name="connsiteX7" fmla="*/ 2353456 w 5703267"/>
              <a:gd name="connsiteY7" fmla="*/ 914401 h 2396479"/>
              <a:gd name="connsiteX8" fmla="*/ 179882 w 5703267"/>
              <a:gd name="connsiteY8" fmla="*/ 1394086 h 2396479"/>
              <a:gd name="connsiteX9" fmla="*/ 119921 w 5703267"/>
              <a:gd name="connsiteY9" fmla="*/ 1289155 h 2396479"/>
              <a:gd name="connsiteX10" fmla="*/ 569627 w 5703267"/>
              <a:gd name="connsiteY10" fmla="*/ 1124263 h 2396479"/>
              <a:gd name="connsiteX0" fmla="*/ 569627 w 5703267"/>
              <a:gd name="connsiteY0" fmla="*/ 1124263 h 2396479"/>
              <a:gd name="connsiteX1" fmla="*/ 0 w 5703267"/>
              <a:gd name="connsiteY1" fmla="*/ 359765 h 2396479"/>
              <a:gd name="connsiteX2" fmla="*/ 2623279 w 5703267"/>
              <a:gd name="connsiteY2" fmla="*/ 0 h 2396479"/>
              <a:gd name="connsiteX3" fmla="*/ 5703267 w 5703267"/>
              <a:gd name="connsiteY3" fmla="*/ 762552 h 2396479"/>
              <a:gd name="connsiteX4" fmla="*/ 3919437 w 5703267"/>
              <a:gd name="connsiteY4" fmla="*/ 1437109 h 2396479"/>
              <a:gd name="connsiteX5" fmla="*/ 5463423 w 5703267"/>
              <a:gd name="connsiteY5" fmla="*/ 2246578 h 2396479"/>
              <a:gd name="connsiteX6" fmla="*/ 5283542 w 5703267"/>
              <a:gd name="connsiteY6" fmla="*/ 2396479 h 2396479"/>
              <a:gd name="connsiteX7" fmla="*/ 2353456 w 5703267"/>
              <a:gd name="connsiteY7" fmla="*/ 914401 h 2396479"/>
              <a:gd name="connsiteX8" fmla="*/ 179882 w 5703267"/>
              <a:gd name="connsiteY8" fmla="*/ 1394086 h 2396479"/>
              <a:gd name="connsiteX9" fmla="*/ 89941 w 5703267"/>
              <a:gd name="connsiteY9" fmla="*/ 1199214 h 2396479"/>
              <a:gd name="connsiteX10" fmla="*/ 569627 w 5703267"/>
              <a:gd name="connsiteY10" fmla="*/ 1124263 h 2396479"/>
              <a:gd name="connsiteX0" fmla="*/ 569627 w 5703267"/>
              <a:gd name="connsiteY0" fmla="*/ 1124263 h 2396479"/>
              <a:gd name="connsiteX1" fmla="*/ 0 w 5703267"/>
              <a:gd name="connsiteY1" fmla="*/ 359765 h 2396479"/>
              <a:gd name="connsiteX2" fmla="*/ 2623279 w 5703267"/>
              <a:gd name="connsiteY2" fmla="*/ 0 h 2396479"/>
              <a:gd name="connsiteX3" fmla="*/ 5703267 w 5703267"/>
              <a:gd name="connsiteY3" fmla="*/ 762552 h 2396479"/>
              <a:gd name="connsiteX4" fmla="*/ 3919437 w 5703267"/>
              <a:gd name="connsiteY4" fmla="*/ 1437109 h 2396479"/>
              <a:gd name="connsiteX5" fmla="*/ 5463423 w 5703267"/>
              <a:gd name="connsiteY5" fmla="*/ 2246578 h 2396479"/>
              <a:gd name="connsiteX6" fmla="*/ 5283542 w 5703267"/>
              <a:gd name="connsiteY6" fmla="*/ 2396479 h 2396479"/>
              <a:gd name="connsiteX7" fmla="*/ 2353456 w 5703267"/>
              <a:gd name="connsiteY7" fmla="*/ 914401 h 2396479"/>
              <a:gd name="connsiteX8" fmla="*/ 179882 w 5703267"/>
              <a:gd name="connsiteY8" fmla="*/ 1394086 h 2396479"/>
              <a:gd name="connsiteX9" fmla="*/ 106875 w 5703267"/>
              <a:gd name="connsiteY9" fmla="*/ 1258481 h 2396479"/>
              <a:gd name="connsiteX10" fmla="*/ 569627 w 5703267"/>
              <a:gd name="connsiteY10" fmla="*/ 1124263 h 2396479"/>
              <a:gd name="connsiteX0" fmla="*/ 595027 w 5703267"/>
              <a:gd name="connsiteY0" fmla="*/ 1166597 h 2396479"/>
              <a:gd name="connsiteX1" fmla="*/ 0 w 5703267"/>
              <a:gd name="connsiteY1" fmla="*/ 359765 h 2396479"/>
              <a:gd name="connsiteX2" fmla="*/ 2623279 w 5703267"/>
              <a:gd name="connsiteY2" fmla="*/ 0 h 2396479"/>
              <a:gd name="connsiteX3" fmla="*/ 5703267 w 5703267"/>
              <a:gd name="connsiteY3" fmla="*/ 762552 h 2396479"/>
              <a:gd name="connsiteX4" fmla="*/ 3919437 w 5703267"/>
              <a:gd name="connsiteY4" fmla="*/ 1437109 h 2396479"/>
              <a:gd name="connsiteX5" fmla="*/ 5463423 w 5703267"/>
              <a:gd name="connsiteY5" fmla="*/ 2246578 h 2396479"/>
              <a:gd name="connsiteX6" fmla="*/ 5283542 w 5703267"/>
              <a:gd name="connsiteY6" fmla="*/ 2396479 h 2396479"/>
              <a:gd name="connsiteX7" fmla="*/ 2353456 w 5703267"/>
              <a:gd name="connsiteY7" fmla="*/ 914401 h 2396479"/>
              <a:gd name="connsiteX8" fmla="*/ 179882 w 5703267"/>
              <a:gd name="connsiteY8" fmla="*/ 1394086 h 2396479"/>
              <a:gd name="connsiteX9" fmla="*/ 106875 w 5703267"/>
              <a:gd name="connsiteY9" fmla="*/ 1258481 h 2396479"/>
              <a:gd name="connsiteX10" fmla="*/ 595027 w 5703267"/>
              <a:gd name="connsiteY10" fmla="*/ 1166597 h 2396479"/>
              <a:gd name="connsiteX0" fmla="*/ 595027 w 5703267"/>
              <a:gd name="connsiteY0" fmla="*/ 1149664 h 2396479"/>
              <a:gd name="connsiteX1" fmla="*/ 0 w 5703267"/>
              <a:gd name="connsiteY1" fmla="*/ 359765 h 2396479"/>
              <a:gd name="connsiteX2" fmla="*/ 2623279 w 5703267"/>
              <a:gd name="connsiteY2" fmla="*/ 0 h 2396479"/>
              <a:gd name="connsiteX3" fmla="*/ 5703267 w 5703267"/>
              <a:gd name="connsiteY3" fmla="*/ 762552 h 2396479"/>
              <a:gd name="connsiteX4" fmla="*/ 3919437 w 5703267"/>
              <a:gd name="connsiteY4" fmla="*/ 1437109 h 2396479"/>
              <a:gd name="connsiteX5" fmla="*/ 5463423 w 5703267"/>
              <a:gd name="connsiteY5" fmla="*/ 2246578 h 2396479"/>
              <a:gd name="connsiteX6" fmla="*/ 5283542 w 5703267"/>
              <a:gd name="connsiteY6" fmla="*/ 2396479 h 2396479"/>
              <a:gd name="connsiteX7" fmla="*/ 2353456 w 5703267"/>
              <a:gd name="connsiteY7" fmla="*/ 914401 h 2396479"/>
              <a:gd name="connsiteX8" fmla="*/ 179882 w 5703267"/>
              <a:gd name="connsiteY8" fmla="*/ 1394086 h 2396479"/>
              <a:gd name="connsiteX9" fmla="*/ 106875 w 5703267"/>
              <a:gd name="connsiteY9" fmla="*/ 1258481 h 2396479"/>
              <a:gd name="connsiteX10" fmla="*/ 595027 w 5703267"/>
              <a:gd name="connsiteY10" fmla="*/ 1149664 h 239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3267" h="2396479">
                <a:moveTo>
                  <a:pt x="595027" y="1149664"/>
                </a:moveTo>
                <a:lnTo>
                  <a:pt x="0" y="359765"/>
                </a:lnTo>
                <a:lnTo>
                  <a:pt x="2623279" y="0"/>
                </a:lnTo>
                <a:lnTo>
                  <a:pt x="5703267" y="762552"/>
                </a:lnTo>
                <a:lnTo>
                  <a:pt x="3919437" y="1437109"/>
                </a:lnTo>
                <a:lnTo>
                  <a:pt x="5463423" y="2246578"/>
                </a:lnTo>
                <a:lnTo>
                  <a:pt x="5283542" y="2396479"/>
                </a:lnTo>
                <a:lnTo>
                  <a:pt x="2353456" y="914401"/>
                </a:lnTo>
                <a:lnTo>
                  <a:pt x="179882" y="1394086"/>
                </a:lnTo>
                <a:lnTo>
                  <a:pt x="106875" y="1258481"/>
                </a:lnTo>
                <a:lnTo>
                  <a:pt x="595027" y="1149664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27;p16" descr="LOGO">
            <a:extLst>
              <a:ext uri="{FF2B5EF4-FFF2-40B4-BE49-F238E27FC236}">
                <a16:creationId xmlns:a16="http://schemas.microsoft.com/office/drawing/2014/main" id="{2E5E4821-FB39-5203-699B-7EAB65DCE79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949" y="50710"/>
            <a:ext cx="453501" cy="52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84194" y="6384393"/>
            <a:ext cx="2934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Sesuai</a:t>
            </a:r>
            <a:r>
              <a:rPr lang="en-US" sz="1200" dirty="0"/>
              <a:t> Review RIP </a:t>
            </a:r>
            <a:r>
              <a:rPr lang="en-US" sz="1200" dirty="0" err="1"/>
              <a:t>Patimban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7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5" name="Google Shape;567;ge373573524_3_205">
            <a:extLst>
              <a:ext uri="{FF2B5EF4-FFF2-40B4-BE49-F238E27FC236}">
                <a16:creationId xmlns:a16="http://schemas.microsoft.com/office/drawing/2014/main" id="{0B55B9DB-B601-4FDE-8F6B-D7DE708429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1" y="973925"/>
            <a:ext cx="12100079" cy="577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78;ge373573524_3_205">
            <a:extLst>
              <a:ext uri="{FF2B5EF4-FFF2-40B4-BE49-F238E27FC236}">
                <a16:creationId xmlns:a16="http://schemas.microsoft.com/office/drawing/2014/main" id="{D40BA8D9-8529-4039-9750-B8A03849C722}"/>
              </a:ext>
            </a:extLst>
          </p:cNvPr>
          <p:cNvSpPr txBox="1"/>
          <p:nvPr/>
        </p:nvSpPr>
        <p:spPr>
          <a:xfrm>
            <a:off x="108796" y="5040846"/>
            <a:ext cx="2239800" cy="615523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Dermaga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Kendaraan</a:t>
            </a: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(300m x 33m)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579;ge373573524_3_205">
            <a:extLst>
              <a:ext uri="{FF2B5EF4-FFF2-40B4-BE49-F238E27FC236}">
                <a16:creationId xmlns:a16="http://schemas.microsoft.com/office/drawing/2014/main" id="{F60B6C74-FFD2-4B1D-AB34-B84EC313C7CB}"/>
              </a:ext>
            </a:extLst>
          </p:cNvPr>
          <p:cNvSpPr txBox="1"/>
          <p:nvPr/>
        </p:nvSpPr>
        <p:spPr>
          <a:xfrm>
            <a:off x="9658403" y="3644796"/>
            <a:ext cx="2306700" cy="615523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Dermaga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Peti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Kemas</a:t>
            </a: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(420 X 34 m) 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580;ge373573524_3_205">
            <a:extLst>
              <a:ext uri="{FF2B5EF4-FFF2-40B4-BE49-F238E27FC236}">
                <a16:creationId xmlns:a16="http://schemas.microsoft.com/office/drawing/2014/main" id="{86DFE961-56AC-4D1C-B9B7-EA0883FA454B}"/>
              </a:ext>
            </a:extLst>
          </p:cNvPr>
          <p:cNvSpPr txBox="1"/>
          <p:nvPr/>
        </p:nvSpPr>
        <p:spPr>
          <a:xfrm>
            <a:off x="6388264" y="1052825"/>
            <a:ext cx="1842900" cy="615523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Area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Reklamasi</a:t>
            </a: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60 Ha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581;ge373573524_3_205">
            <a:extLst>
              <a:ext uri="{FF2B5EF4-FFF2-40B4-BE49-F238E27FC236}">
                <a16:creationId xmlns:a16="http://schemas.microsoft.com/office/drawing/2014/main" id="{44EF49EA-4FFC-46E5-937E-E35CC2324013}"/>
              </a:ext>
            </a:extLst>
          </p:cNvPr>
          <p:cNvSpPr txBox="1"/>
          <p:nvPr/>
        </p:nvSpPr>
        <p:spPr>
          <a:xfrm>
            <a:off x="91920" y="3483225"/>
            <a:ext cx="2281035" cy="615523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Perpanjangan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Trestle</a:t>
            </a: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(333,1m)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582;ge373573524_3_205">
            <a:extLst>
              <a:ext uri="{FF2B5EF4-FFF2-40B4-BE49-F238E27FC236}">
                <a16:creationId xmlns:a16="http://schemas.microsoft.com/office/drawing/2014/main" id="{411B19A4-C167-4FFD-95B2-B7F85A5B9D00}"/>
              </a:ext>
            </a:extLst>
          </p:cNvPr>
          <p:cNvSpPr txBox="1"/>
          <p:nvPr/>
        </p:nvSpPr>
        <p:spPr>
          <a:xfrm>
            <a:off x="9617419" y="2617003"/>
            <a:ext cx="2388667" cy="830966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Lapangan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Penumpukan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Peti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Kemas</a:t>
            </a: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</a:t>
            </a:r>
            <a:r>
              <a:rPr lang="en-US" sz="1400" b="1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Kapasitas</a:t>
            </a: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250.000 TEUs)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583;ge373573524_3_205">
            <a:extLst>
              <a:ext uri="{FF2B5EF4-FFF2-40B4-BE49-F238E27FC236}">
                <a16:creationId xmlns:a16="http://schemas.microsoft.com/office/drawing/2014/main" id="{9099D09B-72F8-4C7B-A864-20F68C4AA973}"/>
              </a:ext>
            </a:extLst>
          </p:cNvPr>
          <p:cNvSpPr txBox="1"/>
          <p:nvPr/>
        </p:nvSpPr>
        <p:spPr>
          <a:xfrm>
            <a:off x="6487586" y="5692979"/>
            <a:ext cx="2495921" cy="400079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Kedalaman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Kolam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(-10 m)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584;ge373573524_3_205">
            <a:extLst>
              <a:ext uri="{FF2B5EF4-FFF2-40B4-BE49-F238E27FC236}">
                <a16:creationId xmlns:a16="http://schemas.microsoft.com/office/drawing/2014/main" id="{61651125-D86D-4DBD-BB4B-849119BA76DE}"/>
              </a:ext>
            </a:extLst>
          </p:cNvPr>
          <p:cNvSpPr txBox="1"/>
          <p:nvPr/>
        </p:nvSpPr>
        <p:spPr>
          <a:xfrm>
            <a:off x="7140608" y="1715104"/>
            <a:ext cx="1842900" cy="400200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Jalan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Pelabuhan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585;ge373573524_3_205">
            <a:extLst>
              <a:ext uri="{FF2B5EF4-FFF2-40B4-BE49-F238E27FC236}">
                <a16:creationId xmlns:a16="http://schemas.microsoft.com/office/drawing/2014/main" id="{AA1A0A0C-4EF5-4FA0-A40D-987AEF3E38F4}"/>
              </a:ext>
            </a:extLst>
          </p:cNvPr>
          <p:cNvSpPr txBox="1"/>
          <p:nvPr/>
        </p:nvSpPr>
        <p:spPr>
          <a:xfrm>
            <a:off x="265454" y="1583927"/>
            <a:ext cx="2093207" cy="400200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Gedung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Administrasi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586;ge373573524_3_205">
            <a:extLst>
              <a:ext uri="{FF2B5EF4-FFF2-40B4-BE49-F238E27FC236}">
                <a16:creationId xmlns:a16="http://schemas.microsoft.com/office/drawing/2014/main" id="{EFB46847-984C-4D47-9103-351E38F9F288}"/>
              </a:ext>
            </a:extLst>
          </p:cNvPr>
          <p:cNvSpPr txBox="1"/>
          <p:nvPr/>
        </p:nvSpPr>
        <p:spPr>
          <a:xfrm>
            <a:off x="106630" y="2270898"/>
            <a:ext cx="1842900" cy="400200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Gedung OM</a:t>
            </a: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587;ge373573524_3_205">
            <a:extLst>
              <a:ext uri="{FF2B5EF4-FFF2-40B4-BE49-F238E27FC236}">
                <a16:creationId xmlns:a16="http://schemas.microsoft.com/office/drawing/2014/main" id="{A2BBED0F-726D-4868-A5C1-3F1E27117CC8}"/>
              </a:ext>
            </a:extLst>
          </p:cNvPr>
          <p:cNvSpPr txBox="1"/>
          <p:nvPr/>
        </p:nvSpPr>
        <p:spPr>
          <a:xfrm>
            <a:off x="91921" y="4147996"/>
            <a:ext cx="2478300" cy="830966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Lapangan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Penyimpanan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Kendaraan</a:t>
            </a: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(</a:t>
            </a:r>
            <a:r>
              <a:rPr lang="en-US" sz="1400" b="1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Kapasitas</a:t>
            </a:r>
            <a: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 218.000 CBU)</a:t>
            </a:r>
            <a:endParaRPr sz="1400" b="1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7" name="Google Shape;589;ge373573524_3_205">
            <a:extLst>
              <a:ext uri="{FF2B5EF4-FFF2-40B4-BE49-F238E27FC236}">
                <a16:creationId xmlns:a16="http://schemas.microsoft.com/office/drawing/2014/main" id="{6B3AA509-A289-4F69-A1BA-93CE07EBCB3F}"/>
              </a:ext>
            </a:extLst>
          </p:cNvPr>
          <p:cNvCxnSpPr/>
          <p:nvPr/>
        </p:nvCxnSpPr>
        <p:spPr>
          <a:xfrm>
            <a:off x="2383475" y="1750600"/>
            <a:ext cx="2748873" cy="105770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38" name="Google Shape;590;ge373573524_3_205">
            <a:extLst>
              <a:ext uri="{FF2B5EF4-FFF2-40B4-BE49-F238E27FC236}">
                <a16:creationId xmlns:a16="http://schemas.microsoft.com/office/drawing/2014/main" id="{0355CE11-055D-4545-8B4C-209676DAE95B}"/>
              </a:ext>
            </a:extLst>
          </p:cNvPr>
          <p:cNvCxnSpPr/>
          <p:nvPr/>
        </p:nvCxnSpPr>
        <p:spPr>
          <a:xfrm flipV="1">
            <a:off x="1623894" y="3124868"/>
            <a:ext cx="737951" cy="378582"/>
          </a:xfrm>
          <a:prstGeom prst="bentConnector3">
            <a:avLst>
              <a:gd name="adj1" fmla="val -2078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39" name="Google Shape;591;ge373573524_3_205">
            <a:extLst>
              <a:ext uri="{FF2B5EF4-FFF2-40B4-BE49-F238E27FC236}">
                <a16:creationId xmlns:a16="http://schemas.microsoft.com/office/drawing/2014/main" id="{2604D002-66FA-45C5-9601-581EC4E84DB8}"/>
              </a:ext>
            </a:extLst>
          </p:cNvPr>
          <p:cNvCxnSpPr/>
          <p:nvPr/>
        </p:nvCxnSpPr>
        <p:spPr>
          <a:xfrm flipV="1">
            <a:off x="2570221" y="3829640"/>
            <a:ext cx="1268855" cy="67423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0" name="Google Shape;594;ge373573524_3_205">
            <a:extLst>
              <a:ext uri="{FF2B5EF4-FFF2-40B4-BE49-F238E27FC236}">
                <a16:creationId xmlns:a16="http://schemas.microsoft.com/office/drawing/2014/main" id="{98F30FE9-954F-44FB-BFE4-3D780DACEB53}"/>
              </a:ext>
            </a:extLst>
          </p:cNvPr>
          <p:cNvCxnSpPr/>
          <p:nvPr/>
        </p:nvCxnSpPr>
        <p:spPr>
          <a:xfrm flipH="1">
            <a:off x="6892894" y="1872958"/>
            <a:ext cx="222900" cy="11514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1" name="Google Shape;595;ge373573524_3_205">
            <a:extLst>
              <a:ext uri="{FF2B5EF4-FFF2-40B4-BE49-F238E27FC236}">
                <a16:creationId xmlns:a16="http://schemas.microsoft.com/office/drawing/2014/main" id="{5751C9FD-04D0-4E7B-97BD-5F4B5BB3940E}"/>
              </a:ext>
            </a:extLst>
          </p:cNvPr>
          <p:cNvCxnSpPr/>
          <p:nvPr/>
        </p:nvCxnSpPr>
        <p:spPr>
          <a:xfrm rot="5400000">
            <a:off x="8550310" y="3110156"/>
            <a:ext cx="1078719" cy="1044483"/>
          </a:xfrm>
          <a:prstGeom prst="bentConnector3">
            <a:avLst>
              <a:gd name="adj1" fmla="val 860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2" name="Google Shape;596;ge373573524_3_205">
            <a:extLst>
              <a:ext uri="{FF2B5EF4-FFF2-40B4-BE49-F238E27FC236}">
                <a16:creationId xmlns:a16="http://schemas.microsoft.com/office/drawing/2014/main" id="{B6259DDC-153D-4AB4-8480-86B82CBAAD33}"/>
              </a:ext>
            </a:extLst>
          </p:cNvPr>
          <p:cNvCxnSpPr>
            <a:stCxn id="26" idx="2"/>
          </p:cNvCxnSpPr>
          <p:nvPr/>
        </p:nvCxnSpPr>
        <p:spPr>
          <a:xfrm rot="5400000">
            <a:off x="9786042" y="4453276"/>
            <a:ext cx="1218668" cy="83275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3" name="Google Shape;597;ge373573524_3_205">
            <a:extLst>
              <a:ext uri="{FF2B5EF4-FFF2-40B4-BE49-F238E27FC236}">
                <a16:creationId xmlns:a16="http://schemas.microsoft.com/office/drawing/2014/main" id="{18E15E77-64B1-42D7-AB19-D190542946FE}"/>
              </a:ext>
            </a:extLst>
          </p:cNvPr>
          <p:cNvCxnSpPr/>
          <p:nvPr/>
        </p:nvCxnSpPr>
        <p:spPr>
          <a:xfrm rot="10800000">
            <a:off x="5955987" y="5464679"/>
            <a:ext cx="531600" cy="5361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4" name="Google Shape;590;ge373573524_3_205">
            <a:extLst>
              <a:ext uri="{FF2B5EF4-FFF2-40B4-BE49-F238E27FC236}">
                <a16:creationId xmlns:a16="http://schemas.microsoft.com/office/drawing/2014/main" id="{5FE60FA4-FA60-406D-BD0F-898DED615F3E}"/>
              </a:ext>
            </a:extLst>
          </p:cNvPr>
          <p:cNvCxnSpPr/>
          <p:nvPr/>
        </p:nvCxnSpPr>
        <p:spPr>
          <a:xfrm flipV="1">
            <a:off x="2361845" y="4416636"/>
            <a:ext cx="2486398" cy="857907"/>
          </a:xfrm>
          <a:prstGeom prst="bentConnector3">
            <a:avLst>
              <a:gd name="adj1" fmla="val 100325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3F8B66-3288-4416-8850-29AD34F8B121}"/>
              </a:ext>
            </a:extLst>
          </p:cNvPr>
          <p:cNvCxnSpPr>
            <a:cxnSpLocks/>
          </p:cNvCxnSpPr>
          <p:nvPr/>
        </p:nvCxnSpPr>
        <p:spPr>
          <a:xfrm>
            <a:off x="4249949" y="2925685"/>
            <a:ext cx="303593" cy="14973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096D61-7C7C-411B-A32A-1EC0D108A6A3}"/>
              </a:ext>
            </a:extLst>
          </p:cNvPr>
          <p:cNvCxnSpPr>
            <a:cxnSpLocks/>
          </p:cNvCxnSpPr>
          <p:nvPr/>
        </p:nvCxnSpPr>
        <p:spPr>
          <a:xfrm flipV="1">
            <a:off x="4532211" y="3041440"/>
            <a:ext cx="213571" cy="2645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011DA0-8EA2-4DA6-90EA-166BFA1D0EB2}"/>
              </a:ext>
            </a:extLst>
          </p:cNvPr>
          <p:cNvCxnSpPr>
            <a:cxnSpLocks/>
          </p:cNvCxnSpPr>
          <p:nvPr/>
        </p:nvCxnSpPr>
        <p:spPr>
          <a:xfrm>
            <a:off x="794649" y="6261167"/>
            <a:ext cx="1140738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7D812DD-0B20-476E-8D6B-FA15DC00E6D2}"/>
              </a:ext>
            </a:extLst>
          </p:cNvPr>
          <p:cNvCxnSpPr>
            <a:cxnSpLocks/>
          </p:cNvCxnSpPr>
          <p:nvPr/>
        </p:nvCxnSpPr>
        <p:spPr>
          <a:xfrm>
            <a:off x="794649" y="6499292"/>
            <a:ext cx="1140738" cy="0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465CAEF-8142-49EA-9E1A-B2FADBFD0CA3}"/>
              </a:ext>
            </a:extLst>
          </p:cNvPr>
          <p:cNvSpPr txBox="1"/>
          <p:nvPr/>
        </p:nvSpPr>
        <p:spPr>
          <a:xfrm>
            <a:off x="2069070" y="617303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AKSES CAR CARRIER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: AKSES CAR CARRIER ALAT BERAT/SELF DRIVE </a:t>
            </a:r>
          </a:p>
        </p:txBody>
      </p:sp>
      <p:cxnSp>
        <p:nvCxnSpPr>
          <p:cNvPr id="54" name="Google Shape;593;ge373573524_3_205">
            <a:extLst>
              <a:ext uri="{FF2B5EF4-FFF2-40B4-BE49-F238E27FC236}">
                <a16:creationId xmlns:a16="http://schemas.microsoft.com/office/drawing/2014/main" id="{D03F3B36-CCAA-4119-A6DA-241705F80539}"/>
              </a:ext>
            </a:extLst>
          </p:cNvPr>
          <p:cNvCxnSpPr>
            <a:cxnSpLocks/>
          </p:cNvCxnSpPr>
          <p:nvPr/>
        </p:nvCxnSpPr>
        <p:spPr>
          <a:xfrm rot="5400000">
            <a:off x="5199586" y="2050607"/>
            <a:ext cx="1874184" cy="494142"/>
          </a:xfrm>
          <a:prstGeom prst="bentConnector3">
            <a:avLst>
              <a:gd name="adj1" fmla="val -203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55" name="Google Shape;588;ge373573524_3_205">
            <a:extLst>
              <a:ext uri="{FF2B5EF4-FFF2-40B4-BE49-F238E27FC236}">
                <a16:creationId xmlns:a16="http://schemas.microsoft.com/office/drawing/2014/main" id="{A5C3125C-7712-4011-97C8-885368657342}"/>
              </a:ext>
            </a:extLst>
          </p:cNvPr>
          <p:cNvCxnSpPr/>
          <p:nvPr/>
        </p:nvCxnSpPr>
        <p:spPr>
          <a:xfrm>
            <a:off x="1949530" y="2442560"/>
            <a:ext cx="1674300" cy="792210"/>
          </a:xfrm>
          <a:prstGeom prst="bentConnector3">
            <a:avLst>
              <a:gd name="adj1" fmla="val 100245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1618C1-FE48-4F90-C5F8-55AA8089D342}"/>
              </a:ext>
            </a:extLst>
          </p:cNvPr>
          <p:cNvCxnSpPr>
            <a:cxnSpLocks/>
          </p:cNvCxnSpPr>
          <p:nvPr/>
        </p:nvCxnSpPr>
        <p:spPr>
          <a:xfrm flipH="1">
            <a:off x="4207610" y="2607772"/>
            <a:ext cx="2247739" cy="3166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B617A-8CD8-CF29-6F9A-56337C41C53A}"/>
              </a:ext>
            </a:extLst>
          </p:cNvPr>
          <p:cNvCxnSpPr>
            <a:cxnSpLocks/>
          </p:cNvCxnSpPr>
          <p:nvPr/>
        </p:nvCxnSpPr>
        <p:spPr>
          <a:xfrm flipH="1">
            <a:off x="5969878" y="2617003"/>
            <a:ext cx="765114" cy="100017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ysDash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EC18C3-B2EB-B54B-E4A5-E911D98865F7}"/>
              </a:ext>
            </a:extLst>
          </p:cNvPr>
          <p:cNvCxnSpPr>
            <a:cxnSpLocks/>
          </p:cNvCxnSpPr>
          <p:nvPr/>
        </p:nvCxnSpPr>
        <p:spPr>
          <a:xfrm>
            <a:off x="5955986" y="2717020"/>
            <a:ext cx="1758554" cy="508493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ysDash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2E5C0-CDBF-74C9-AE14-7354F644A887}"/>
              </a:ext>
            </a:extLst>
          </p:cNvPr>
          <p:cNvCxnSpPr>
            <a:cxnSpLocks/>
          </p:cNvCxnSpPr>
          <p:nvPr/>
        </p:nvCxnSpPr>
        <p:spPr>
          <a:xfrm flipH="1">
            <a:off x="7008855" y="3225513"/>
            <a:ext cx="705685" cy="16364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tailEnd type="triangle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BF8B69-57AF-B83A-051C-0883F3298050}"/>
              </a:ext>
            </a:extLst>
          </p:cNvPr>
          <p:cNvCxnSpPr>
            <a:cxnSpLocks/>
          </p:cNvCxnSpPr>
          <p:nvPr/>
        </p:nvCxnSpPr>
        <p:spPr>
          <a:xfrm>
            <a:off x="4587463" y="2048035"/>
            <a:ext cx="2147529" cy="55662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ysDash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1D9854-C10C-5338-2FCF-0DB23A7F0CBD}"/>
              </a:ext>
            </a:extLst>
          </p:cNvPr>
          <p:cNvCxnSpPr>
            <a:cxnSpLocks/>
          </p:cNvCxnSpPr>
          <p:nvPr/>
        </p:nvCxnSpPr>
        <p:spPr>
          <a:xfrm>
            <a:off x="4643267" y="2097763"/>
            <a:ext cx="1933024" cy="50689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3" name="Google Shape;125;p16">
            <a:extLst>
              <a:ext uri="{FF2B5EF4-FFF2-40B4-BE49-F238E27FC236}">
                <a16:creationId xmlns:a16="http://schemas.microsoft.com/office/drawing/2014/main" id="{9D3ACF80-DD1C-97B5-B5C4-AF9133276073}"/>
              </a:ext>
            </a:extLst>
          </p:cNvPr>
          <p:cNvSpPr txBox="1"/>
          <p:nvPr/>
        </p:nvSpPr>
        <p:spPr>
          <a:xfrm>
            <a:off x="152400" y="2787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FASILITAS YANG TELAH TERBANGUN FASE 1-1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584;ge373573524_3_205">
            <a:extLst>
              <a:ext uri="{FF2B5EF4-FFF2-40B4-BE49-F238E27FC236}">
                <a16:creationId xmlns:a16="http://schemas.microsoft.com/office/drawing/2014/main" id="{61651125-D86D-4DBD-BB4B-849119BA76DE}"/>
              </a:ext>
            </a:extLst>
          </p:cNvPr>
          <p:cNvSpPr txBox="1"/>
          <p:nvPr/>
        </p:nvSpPr>
        <p:spPr>
          <a:xfrm>
            <a:off x="8634179" y="2149992"/>
            <a:ext cx="1842900" cy="400200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Area </a:t>
            </a:r>
            <a:r>
              <a:rPr lang="en-US" sz="1400" b="1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Tunggu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Truck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8" name="Google Shape;594;ge373573524_3_205">
            <a:extLst>
              <a:ext uri="{FF2B5EF4-FFF2-40B4-BE49-F238E27FC236}">
                <a16:creationId xmlns:a16="http://schemas.microsoft.com/office/drawing/2014/main" id="{98F30FE9-954F-44FB-BFE4-3D780DACEB53}"/>
              </a:ext>
            </a:extLst>
          </p:cNvPr>
          <p:cNvCxnSpPr/>
          <p:nvPr/>
        </p:nvCxnSpPr>
        <p:spPr>
          <a:xfrm rot="5400000">
            <a:off x="7901596" y="2342834"/>
            <a:ext cx="749073" cy="716095"/>
          </a:xfrm>
          <a:prstGeom prst="bentConnector3">
            <a:avLst>
              <a:gd name="adj1" fmla="val -3074"/>
            </a:avLst>
          </a:prstGeom>
          <a:noFill/>
          <a:ln w="12700" cap="flat" cmpd="sng">
            <a:solidFill>
              <a:srgbClr val="FFFFFF"/>
            </a:solidFill>
            <a:prstDash val="sysDash"/>
            <a:round/>
            <a:headEnd type="none" w="med" len="med"/>
            <a:tailEnd type="triangle" w="med" len="med"/>
          </a:ln>
        </p:spPr>
      </p:cxnSp>
      <p:sp>
        <p:nvSpPr>
          <p:cNvPr id="56" name="Google Shape;586;ge373573524_3_205">
            <a:extLst>
              <a:ext uri="{FF2B5EF4-FFF2-40B4-BE49-F238E27FC236}">
                <a16:creationId xmlns:a16="http://schemas.microsoft.com/office/drawing/2014/main" id="{EFB46847-984C-4D47-9103-351E38F9F288}"/>
              </a:ext>
            </a:extLst>
          </p:cNvPr>
          <p:cNvSpPr txBox="1"/>
          <p:nvPr/>
        </p:nvSpPr>
        <p:spPr>
          <a:xfrm>
            <a:off x="3858391" y="1153980"/>
            <a:ext cx="1725970" cy="400200"/>
          </a:xfrm>
          <a:prstGeom prst="rect">
            <a:avLst/>
          </a:prstGeom>
          <a:solidFill>
            <a:srgbClr val="D8D8D8">
              <a:alpha val="51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n-US" sz="1400" b="1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Gate Car Terminal</a:t>
            </a:r>
            <a:endParaRPr sz="1400" b="1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721376" y="1583927"/>
            <a:ext cx="27446" cy="1457513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0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0" y="1263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KONSEP PENGEMBANGAN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BACK UP AREA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PELABUHAN PATIMBAN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291;p5">
            <a:extLst>
              <a:ext uri="{FF2B5EF4-FFF2-40B4-BE49-F238E27FC236}">
                <a16:creationId xmlns:a16="http://schemas.microsoft.com/office/drawing/2014/main" id="{0A73C8F0-82A5-01C6-2255-FE475BFAB3B4}"/>
              </a:ext>
            </a:extLst>
          </p:cNvPr>
          <p:cNvSpPr/>
          <p:nvPr/>
        </p:nvSpPr>
        <p:spPr>
          <a:xfrm>
            <a:off x="11803814" y="6331226"/>
            <a:ext cx="364435" cy="52677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3464"/>
          </a:solidFill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293;p5">
            <a:extLst>
              <a:ext uri="{FF2B5EF4-FFF2-40B4-BE49-F238E27FC236}">
                <a16:creationId xmlns:a16="http://schemas.microsoft.com/office/drawing/2014/main" id="{0AF08382-B85F-B6CA-F16F-F8DC52655F48}"/>
              </a:ext>
            </a:extLst>
          </p:cNvPr>
          <p:cNvSpPr txBox="1"/>
          <p:nvPr/>
        </p:nvSpPr>
        <p:spPr>
          <a:xfrm>
            <a:off x="11798230" y="6465408"/>
            <a:ext cx="354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sz="1000" b="0" i="0" u="none" strike="noStrike" cap="none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" y="1006320"/>
            <a:ext cx="9121085" cy="5459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880" y="1006320"/>
            <a:ext cx="2419350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880" y="3735864"/>
            <a:ext cx="2419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97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7289" y="0"/>
            <a:ext cx="9554303" cy="769524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83599" y="-13692"/>
            <a:ext cx="5753415" cy="796908"/>
          </a:xfrm>
        </p:spPr>
        <p:txBody>
          <a:bodyPr/>
          <a:lstStyle/>
          <a:p>
            <a:r>
              <a:rPr lang="en-US" altLang="en-US" sz="2800" dirty="0"/>
              <a:t>POTENSI BISNIS DI </a:t>
            </a:r>
            <a:r>
              <a:rPr lang="en-US" altLang="en-US" sz="2800" i="1" dirty="0"/>
              <a:t>BACKUP AREA</a:t>
            </a:r>
            <a:endParaRPr lang="en-ID" altLang="en-US" sz="2800" dirty="0"/>
          </a:p>
        </p:txBody>
      </p:sp>
      <p:pic>
        <p:nvPicPr>
          <p:cNvPr id="60" name="Google Shape;127;p16" descr="LOGO">
            <a:extLst>
              <a:ext uri="{FF2B5EF4-FFF2-40B4-BE49-F238E27FC236}">
                <a16:creationId xmlns:a16="http://schemas.microsoft.com/office/drawing/2014/main" id="{F36461A0-138D-4CE3-A405-D6CDD50B98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06381"/>
            <a:ext cx="453501" cy="520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C5CA72-8260-49C7-80F0-43231B8FDC2E}"/>
              </a:ext>
            </a:extLst>
          </p:cNvPr>
          <p:cNvSpPr txBox="1"/>
          <p:nvPr/>
        </p:nvSpPr>
        <p:spPr>
          <a:xfrm>
            <a:off x="572837" y="136030"/>
            <a:ext cx="380841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DIREKTORAT JENDERAL PERHUBUNGAN LAUT</a:t>
            </a:r>
          </a:p>
          <a:p>
            <a:pPr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KEMENTERIAN PERHUBUNGAN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353618" y="1029114"/>
          <a:ext cx="82446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15" y="5993508"/>
            <a:ext cx="1457117" cy="7649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80435" y="6392501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1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Up Area, JICA </a:t>
            </a:r>
            <a:r>
              <a:rPr lang="en-US" sz="11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63" y="895839"/>
            <a:ext cx="1293157" cy="8683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69" y="1748689"/>
            <a:ext cx="1423080" cy="889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47" y="2752411"/>
            <a:ext cx="1579373" cy="8267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4" b="14134"/>
          <a:stretch/>
        </p:blipFill>
        <p:spPr>
          <a:xfrm>
            <a:off x="9041259" y="4903108"/>
            <a:ext cx="1359668" cy="928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2"/>
          <a:stretch/>
        </p:blipFill>
        <p:spPr>
          <a:xfrm>
            <a:off x="10601240" y="3788009"/>
            <a:ext cx="1280230" cy="9371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60797" y="1191539"/>
            <a:ext cx="1520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Final </a:t>
            </a:r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Asembly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80111" y="2091336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Inspection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65997" y="3013021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FMCG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26282" y="5114116"/>
            <a:ext cx="1155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Warehousing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68276" y="3929678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Labeling and </a:t>
            </a:r>
          </a:p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92801" y="6237501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Garment Industry</a:t>
            </a:r>
          </a:p>
        </p:txBody>
      </p:sp>
    </p:spTree>
    <p:extLst>
      <p:ext uri="{BB962C8B-B14F-4D97-AF65-F5344CB8AC3E}">
        <p14:creationId xmlns:p14="http://schemas.microsoft.com/office/powerpoint/2010/main" val="102963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2033" y="57746"/>
            <a:ext cx="11675164" cy="50721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794476" y="101936"/>
            <a:ext cx="12099235" cy="47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id-ID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REALISASI PENGOPERASIAN </a:t>
            </a:r>
            <a:r>
              <a:rPr lang="en-US" sz="2800" b="1" i="1" dirty="0">
                <a:solidFill>
                  <a:schemeClr val="tx1"/>
                </a:solidFill>
              </a:rPr>
              <a:t>CAR TERMINAL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018408" y="606566"/>
            <a:ext cx="2961327" cy="3981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REKAPITULASI KEGIATAN BONGKAR MUAT KAPAL DOMESTIK</a:t>
            </a:r>
          </a:p>
          <a:p>
            <a:pPr algn="ctr"/>
            <a:r>
              <a:rPr lang="en-US" sz="1200" b="1" dirty="0"/>
              <a:t>DES 2021 – JUN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75356" y="3975110"/>
            <a:ext cx="1574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Total = 219.949 CBU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225952" y="622708"/>
            <a:ext cx="2961327" cy="3981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REKAPITULASI KEGIATAN BONGKAR MUAT KAPAL INTERNASIONAL</a:t>
            </a:r>
          </a:p>
          <a:p>
            <a:pPr algn="ctr"/>
            <a:r>
              <a:rPr lang="en-US" sz="1200" b="1" dirty="0"/>
              <a:t>DES 2021 – JUN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248" y="3924130"/>
            <a:ext cx="174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Total = 326.105 CBU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E247D4-C5B0-3D4B-733B-C2039DB7CF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" t="11452" r="6842"/>
          <a:stretch/>
        </p:blipFill>
        <p:spPr>
          <a:xfrm>
            <a:off x="4845530" y="853849"/>
            <a:ext cx="2469004" cy="1638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picture containing sky, outdoor, water, boat&#10;&#10;Description automatically generated">
            <a:extLst>
              <a:ext uri="{FF2B5EF4-FFF2-40B4-BE49-F238E27FC236}">
                <a16:creationId xmlns:a16="http://schemas.microsoft.com/office/drawing/2014/main" id="{89CD72C1-A5A4-4CFB-9742-04DA3F27B7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/>
          <a:stretch/>
        </p:blipFill>
        <p:spPr>
          <a:xfrm>
            <a:off x="4866980" y="2711105"/>
            <a:ext cx="2447554" cy="1646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9C360E-7114-CCD1-8173-A85AC78A59DC}"/>
              </a:ext>
            </a:extLst>
          </p:cNvPr>
          <p:cNvSpPr txBox="1"/>
          <p:nvPr/>
        </p:nvSpPr>
        <p:spPr>
          <a:xfrm>
            <a:off x="3579962" y="4712535"/>
            <a:ext cx="516221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Capacity Car Terminal = 218.000 CBU</a:t>
            </a:r>
            <a:endParaRPr lang="en-US" sz="1000" b="1" dirty="0">
              <a:solidFill>
                <a:srgbClr val="7030A0"/>
              </a:solidFill>
            </a:endParaRPr>
          </a:p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Total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Muatan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2021 - </a:t>
            </a:r>
            <a:r>
              <a:rPr lang="en-US" sz="1000" dirty="0">
                <a:latin typeface="Arial Rounded MT Bold" panose="020F0704030504030204" pitchFamily="34" charset="0"/>
              </a:rPr>
              <a:t>2024 (per 31 Jan 2024) = 546.054 CBU (</a:t>
            </a:r>
            <a:r>
              <a:rPr lang="en-US" sz="1000" b="1" dirty="0">
                <a:latin typeface="Arial Rounded MT Bold" panose="020F0704030504030204" pitchFamily="34" charset="0"/>
              </a:rPr>
              <a:t>250,48%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Kapasitas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)</a:t>
            </a:r>
          </a:p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Total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Muatan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2022 (per Des 2022) = 198.604 CBU (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91,1%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Kapasitas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)</a:t>
            </a:r>
          </a:p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Total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Muatan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2023 (Des 2023) = 224.935 CBU (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103,18%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Kapasitas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)</a:t>
            </a:r>
          </a:p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Total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Muatan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2024 (Jun 2024) = 90.659 CBU (</a:t>
            </a:r>
            <a:r>
              <a:rPr lang="en-US" sz="10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41,59%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1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Kapasitas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5" name="Google Shape;291;p5">
            <a:extLst>
              <a:ext uri="{FF2B5EF4-FFF2-40B4-BE49-F238E27FC236}">
                <a16:creationId xmlns:a16="http://schemas.microsoft.com/office/drawing/2014/main" id="{8FB754D8-BB17-48F6-2EE8-6D7CBFC6AAF6}"/>
              </a:ext>
            </a:extLst>
          </p:cNvPr>
          <p:cNvSpPr/>
          <p:nvPr/>
        </p:nvSpPr>
        <p:spPr>
          <a:xfrm>
            <a:off x="11803814" y="6331226"/>
            <a:ext cx="364435" cy="52677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3464"/>
          </a:solidFill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293;p5">
            <a:extLst>
              <a:ext uri="{FF2B5EF4-FFF2-40B4-BE49-F238E27FC236}">
                <a16:creationId xmlns:a16="http://schemas.microsoft.com/office/drawing/2014/main" id="{DD81DEC8-9870-1932-02DE-1D66EB5B6F5A}"/>
              </a:ext>
            </a:extLst>
          </p:cNvPr>
          <p:cNvSpPr txBox="1"/>
          <p:nvPr/>
        </p:nvSpPr>
        <p:spPr>
          <a:xfrm>
            <a:off x="11798230" y="6465408"/>
            <a:ext cx="354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000" b="0" i="0" u="none" strike="noStrike" cap="none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349206"/>
              </p:ext>
            </p:extLst>
          </p:nvPr>
        </p:nvGraphicFramePr>
        <p:xfrm>
          <a:off x="287269" y="868120"/>
          <a:ext cx="4379622" cy="305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325301"/>
              </p:ext>
            </p:extLst>
          </p:nvPr>
        </p:nvGraphicFramePr>
        <p:xfrm>
          <a:off x="1" y="4419102"/>
          <a:ext cx="4080293" cy="2336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140605"/>
              </p:ext>
            </p:extLst>
          </p:nvPr>
        </p:nvGraphicFramePr>
        <p:xfrm>
          <a:off x="7493173" y="1236146"/>
          <a:ext cx="4572000" cy="2636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943607"/>
              </p:ext>
            </p:extLst>
          </p:nvPr>
        </p:nvGraphicFramePr>
        <p:xfrm>
          <a:off x="8111708" y="4256152"/>
          <a:ext cx="4301716" cy="257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0794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16"/>
          <p:cNvSpPr txBox="1"/>
          <p:nvPr/>
        </p:nvSpPr>
        <p:spPr>
          <a:xfrm>
            <a:off x="19685" y="53252"/>
            <a:ext cx="542425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ALUR PELABUHAN PATIMBAN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561646-7B59-4996-A5BC-2FCB8B4C7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242" y="-9853"/>
            <a:ext cx="12174370" cy="74575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19" name="Google Shape;125;p16">
            <a:extLst>
              <a:ext uri="{FF2B5EF4-FFF2-40B4-BE49-F238E27FC236}">
                <a16:creationId xmlns:a16="http://schemas.microsoft.com/office/drawing/2014/main" id="{220AFE8F-45E5-4275-AE12-DAFE95B40033}"/>
              </a:ext>
            </a:extLst>
          </p:cNvPr>
          <p:cNvSpPr txBox="1"/>
          <p:nvPr/>
        </p:nvSpPr>
        <p:spPr>
          <a:xfrm>
            <a:off x="0" y="126380"/>
            <a:ext cx="12151838" cy="47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BOR &amp; YOR 2023</a:t>
            </a:r>
            <a:endParaRPr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4947" y="159661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Nilai</a:t>
            </a:r>
            <a:r>
              <a:rPr lang="en-US" b="1" dirty="0"/>
              <a:t> BOR 2023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34947" y="4324035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Nilai</a:t>
            </a:r>
            <a:r>
              <a:rPr lang="en-US" b="1" dirty="0"/>
              <a:t> YOR 2023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09949"/>
              </p:ext>
            </p:extLst>
          </p:nvPr>
        </p:nvGraphicFramePr>
        <p:xfrm>
          <a:off x="2103612" y="2125801"/>
          <a:ext cx="6680658" cy="10706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5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2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9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59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861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Feb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Apr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Mei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Jul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Agu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Okt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BOR</a:t>
                      </a:r>
                    </a:p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Domestik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12.64%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13.71%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16.44%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11.36%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10.39%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17.18%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BOR</a:t>
                      </a:r>
                    </a:p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Internasional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8.94%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7.06%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5.04%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9.01%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6.75%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6.08%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8.37%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7.68%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8.42%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BOR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22.65%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16.40%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21.69%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17.14%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16.33%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24.86%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19.69%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25.61%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26.98%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9990"/>
              </p:ext>
            </p:extLst>
          </p:nvPr>
        </p:nvGraphicFramePr>
        <p:xfrm>
          <a:off x="2072736" y="4873964"/>
          <a:ext cx="6742409" cy="91630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19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Jan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Apr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Mei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Agu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Okt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YOR Domestik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96.58%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107.55%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66.55%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7.36%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11.88%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11.30%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11.29%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YOR Internasional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84.13%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28.18%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32.40%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37.99%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34.62%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YOR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73.72%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91.40%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40.89%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34.62%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47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2;p25">
            <a:extLst>
              <a:ext uri="{FF2B5EF4-FFF2-40B4-BE49-F238E27FC236}">
                <a16:creationId xmlns:a16="http://schemas.microsoft.com/office/drawing/2014/main" id="{D16DC54D-8E90-4419-8AFE-9FA5431C1573}"/>
              </a:ext>
            </a:extLst>
          </p:cNvPr>
          <p:cNvSpPr/>
          <p:nvPr/>
        </p:nvSpPr>
        <p:spPr>
          <a:xfrm>
            <a:off x="1396" y="463868"/>
            <a:ext cx="12198350" cy="2135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74;p25">
            <a:extLst>
              <a:ext uri="{FF2B5EF4-FFF2-40B4-BE49-F238E27FC236}">
                <a16:creationId xmlns:a16="http://schemas.microsoft.com/office/drawing/2014/main" id="{F07F43C5-CDFD-4689-BFA6-137B1621B7E4}"/>
              </a:ext>
            </a:extLst>
          </p:cNvPr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solidFill>
            <a:srgbClr val="0154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375;p25" descr="LOGO">
            <a:extLst>
              <a:ext uri="{FF2B5EF4-FFF2-40B4-BE49-F238E27FC236}">
                <a16:creationId xmlns:a16="http://schemas.microsoft.com/office/drawing/2014/main" id="{8A991011-CDBA-40C8-8065-F22EC9387A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805" y="26660"/>
            <a:ext cx="453501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77;p25">
            <a:extLst>
              <a:ext uri="{FF2B5EF4-FFF2-40B4-BE49-F238E27FC236}">
                <a16:creationId xmlns:a16="http://schemas.microsoft.com/office/drawing/2014/main" id="{8DBAD6B5-BF09-497B-8DAB-6D443ABFFEAA}"/>
              </a:ext>
            </a:extLst>
          </p:cNvPr>
          <p:cNvSpPr txBox="1"/>
          <p:nvPr/>
        </p:nvSpPr>
        <p:spPr>
          <a:xfrm>
            <a:off x="1152939" y="62773"/>
            <a:ext cx="10277866" cy="48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Clr>
                <a:srgbClr val="FFFFFF"/>
              </a:buClr>
              <a:buSzPts val="2400"/>
              <a:defRPr/>
            </a:pPr>
            <a:r>
              <a:rPr lang="fi-FI" sz="2400" b="1" dirty="0">
                <a:solidFill>
                  <a:srgbClr val="FFFFFF"/>
                </a:solidFill>
              </a:rPr>
              <a:t>REALISASI PELAYANAN MULTIPURPOSE SEMENTARA DAN TOL LAUT</a:t>
            </a:r>
            <a:endParaRPr lang="fi-FI" sz="1200" b="1" dirty="0">
              <a:solidFill>
                <a:srgbClr val="FFFFFF"/>
              </a:solidFill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45CD233-F295-4BCC-8463-4D6ADACDBCE1}"/>
              </a:ext>
            </a:extLst>
          </p:cNvPr>
          <p:cNvSpPr/>
          <p:nvPr/>
        </p:nvSpPr>
        <p:spPr>
          <a:xfrm>
            <a:off x="0" y="0"/>
            <a:ext cx="1219200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4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" name="Picture 2" descr="Tol Laut Patimban Tambah Trayek Baru, Perdana Distribusikan 200 Ton Beras  Menuju Aceh - Tribunnews.com Mobi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3" r="8115"/>
          <a:stretch/>
        </p:blipFill>
        <p:spPr bwMode="auto">
          <a:xfrm>
            <a:off x="9116593" y="1343947"/>
            <a:ext cx="2460330" cy="1815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081963-E9F5-8279-9D9E-30EC97874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14895"/>
              </p:ext>
            </p:extLst>
          </p:nvPr>
        </p:nvGraphicFramePr>
        <p:xfrm>
          <a:off x="276790" y="3751803"/>
          <a:ext cx="11521440" cy="2551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4704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Nama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Kapal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Bendera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Kedatangan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Keberangkatan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Tanggal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Dari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Bongkar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Jumlah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Satuan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Tanggal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Tujuan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Muat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Jumlah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Satuan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9/8/2022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Selat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Lampa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12 empty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9/8/2022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9/14/2022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 empty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9/14/2022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 empty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10/11/2022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KENDAGHA NUSANTARA 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10/17/2022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 empty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10/18/2022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Lhokseumawe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Petikemas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11/6/2022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Kijang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Petikemas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11/6/2022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Petikemas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KENDHAGA NUSANTARA 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11/7/2022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Lhokseumawe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40 empty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11/10/2022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Lhokseumawe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Petikemas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12/1/2022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12/1/2022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-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KENDHAGA NUSANTARA 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12/14/2022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20 empty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12/17/2022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Lhokseumawe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Petikemas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1/9/2023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1/9/2023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8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LOGISTIK NUSANTARA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2/7/2023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Tanjung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Priok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2/7/2023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Kijang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Petikemas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195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empty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86" marR="9086" marT="9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9086" marR="9086" marT="9086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Google Shape;291;p5">
            <a:extLst>
              <a:ext uri="{FF2B5EF4-FFF2-40B4-BE49-F238E27FC236}">
                <a16:creationId xmlns:a16="http://schemas.microsoft.com/office/drawing/2014/main" id="{234E9554-7A67-5082-330C-E39A7F137468}"/>
              </a:ext>
            </a:extLst>
          </p:cNvPr>
          <p:cNvSpPr/>
          <p:nvPr/>
        </p:nvSpPr>
        <p:spPr>
          <a:xfrm>
            <a:off x="11803814" y="6331226"/>
            <a:ext cx="364435" cy="52677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33464"/>
          </a:solidFill>
          <a:ln>
            <a:noFill/>
          </a:ln>
        </p:spPr>
        <p:txBody>
          <a:bodyPr spcFirstLastPara="1" wrap="square" lIns="88900" tIns="88900" rIns="88900" bIns="8890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293;p5">
            <a:extLst>
              <a:ext uri="{FF2B5EF4-FFF2-40B4-BE49-F238E27FC236}">
                <a16:creationId xmlns:a16="http://schemas.microsoft.com/office/drawing/2014/main" id="{89F7B3CD-5094-63CE-B9A8-5C5F728D8B64}"/>
              </a:ext>
            </a:extLst>
          </p:cNvPr>
          <p:cNvSpPr txBox="1"/>
          <p:nvPr/>
        </p:nvSpPr>
        <p:spPr>
          <a:xfrm>
            <a:off x="11798230" y="6465408"/>
            <a:ext cx="354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fld>
            <a:endParaRPr sz="1000" b="0" i="0" u="none" strike="noStrike" cap="none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3" t="40222" r="10334" b="19333"/>
          <a:stretch/>
        </p:blipFill>
        <p:spPr>
          <a:xfrm>
            <a:off x="4691237" y="1365802"/>
            <a:ext cx="2809525" cy="1815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192819" y="715422"/>
            <a:ext cx="1386840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681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TOL LAUT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38889" r="33000" b="12000"/>
          <a:stretch/>
        </p:blipFill>
        <p:spPr>
          <a:xfrm>
            <a:off x="599622" y="1343947"/>
            <a:ext cx="2385785" cy="1837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2438401" y="6440724"/>
            <a:ext cx="27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*per </a:t>
            </a:r>
            <a:r>
              <a:rPr lang="en-US" sz="1400" dirty="0" err="1"/>
              <a:t>Maret</a:t>
            </a:r>
            <a:r>
              <a:rPr lang="en-US" sz="1400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8125159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1451</Words>
  <Application>Microsoft Office PowerPoint</Application>
  <PresentationFormat>Widescreen</PresentationFormat>
  <Paragraphs>616</Paragraphs>
  <Slides>15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Rounded MT Bold</vt:lpstr>
      <vt:lpstr>Bahnschrift SemiBold</vt:lpstr>
      <vt:lpstr>Calibri</vt:lpstr>
      <vt:lpstr>Calibri Light</vt:lpstr>
      <vt:lpstr>Copperplate</vt:lpstr>
      <vt:lpstr>Noto Sans Symbols</vt:lpstr>
      <vt:lpstr>Quattrocento Sans</vt:lpstr>
      <vt:lpstr>Segoe UI</vt:lpstr>
      <vt:lpstr>Tahoma</vt:lpstr>
      <vt:lpstr>Verdana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POTENSI BISNIS DI BACKUP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Engineer 1</cp:lastModifiedBy>
  <cp:revision>339</cp:revision>
  <dcterms:created xsi:type="dcterms:W3CDTF">2021-06-15T07:25:28Z</dcterms:created>
  <dcterms:modified xsi:type="dcterms:W3CDTF">2024-07-02T16:28:24Z</dcterms:modified>
</cp:coreProperties>
</file>